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notesMasterIdLst>
    <p:notesMasterId r:id="rId12"/>
  </p:notesMasterIdLst>
  <p:handoutMasterIdLst>
    <p:handoutMasterId r:id="rId13"/>
  </p:handoutMasterIdLst>
  <p:sldIdLst>
    <p:sldId id="1505" r:id="rId2"/>
    <p:sldId id="1511" r:id="rId3"/>
    <p:sldId id="1512" r:id="rId4"/>
    <p:sldId id="1514" r:id="rId5"/>
    <p:sldId id="1515" r:id="rId6"/>
    <p:sldId id="1516" r:id="rId7"/>
    <p:sldId id="1517" r:id="rId8"/>
    <p:sldId id="1872" r:id="rId9"/>
    <p:sldId id="1873" r:id="rId10"/>
    <p:sldId id="1506" r:id="rId11"/>
  </p:sldIdLst>
  <p:sldSz cx="12192000" cy="6858000"/>
  <p:notesSz cx="666273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5921"/>
    <a:srgbClr val="B88C12"/>
    <a:srgbClr val="CCCCCC"/>
    <a:srgbClr val="BD582C"/>
    <a:srgbClr val="FF6000"/>
    <a:srgbClr val="E8E8E8"/>
    <a:srgbClr val="FFF9E5"/>
    <a:srgbClr val="F3FCFF"/>
    <a:srgbClr val="FF99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8" autoAdjust="0"/>
    <p:restoredTop sz="95207" autoAdjust="0"/>
  </p:normalViewPr>
  <p:slideViewPr>
    <p:cSldViewPr snapToGrid="0">
      <p:cViewPr varScale="1">
        <p:scale>
          <a:sx n="79" d="100"/>
          <a:sy n="79" d="100"/>
        </p:scale>
        <p:origin x="1090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notesViewPr>
    <p:cSldViewPr snapToGrid="0">
      <p:cViewPr varScale="1">
        <p:scale>
          <a:sx n="72" d="100"/>
          <a:sy n="72" d="100"/>
        </p:scale>
        <p:origin x="21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77401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5F8B2-5EF2-4EE2-919D-5FD9BA4356A1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77401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591F9-0B16-4C86-96B9-DF7893D8AC2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02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77401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66A79-FEBB-4C22-9A96-36A39237A317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1239838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66274" y="4777196"/>
            <a:ext cx="533019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77401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BAE95-5505-419E-929C-D4C1A04657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721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3371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8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4814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433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589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702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19921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479261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312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872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8435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34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9028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327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92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20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43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740" r:id="rId12"/>
    <p:sldLayoutId id="2147483741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.fms.tw/dir/149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開課前的系統環境建立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459528-7DD3-47A7-A92D-7E7823CE0083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3E41B15-48B5-4B08-BAB1-DD2BF267FBD4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9566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D49E3FB-D297-4ACF-A9BE-EB808FB394B6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標題 1">
            <a:extLst>
              <a:ext uri="{FF2B5EF4-FFF2-40B4-BE49-F238E27FC236}">
                <a16:creationId xmlns:a16="http://schemas.microsoft.com/office/drawing/2014/main" id="{16CD20C5-66BF-47D4-829E-28C687CC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963" y="974120"/>
            <a:ext cx="8536074" cy="1497504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zh-TW" altLang="en-US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更多的教學</a:t>
            </a:r>
            <a:br>
              <a:rPr lang="en-US" altLang="zh-TW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100" b="0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請參考線上手冊與教學影片</a:t>
            </a:r>
          </a:p>
        </p:txBody>
      </p:sp>
      <p:sp>
        <p:nvSpPr>
          <p:cNvPr id="2" name="矩形 1">
            <a:hlinkClick r:id="rId2"/>
            <a:extLst>
              <a:ext uri="{FF2B5EF4-FFF2-40B4-BE49-F238E27FC236}">
                <a16:creationId xmlns:a16="http://schemas.microsoft.com/office/drawing/2014/main" id="{998F139B-384F-47AA-B39B-09FC1F26687F}"/>
              </a:ext>
            </a:extLst>
          </p:cNvPr>
          <p:cNvSpPr/>
          <p:nvPr/>
        </p:nvSpPr>
        <p:spPr>
          <a:xfrm>
            <a:off x="4159924" y="5547673"/>
            <a:ext cx="38721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solidFill>
                  <a:schemeClr val="accent5">
                    <a:lumMod val="75000"/>
                  </a:schemeClr>
                </a:solidFill>
              </a:rPr>
              <a:t>http://p.fms.tw/dir/1490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914BD6D-41C1-4E87-93DD-691DAB984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3887" y="2656661"/>
            <a:ext cx="2884224" cy="288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5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指定開課者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8E644EF-EB1F-45A9-BD10-AF64FC91D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81622" y="856871"/>
            <a:ext cx="8767381" cy="4055597"/>
          </a:xfrm>
          <a:prstGeom prst="rect">
            <a:avLst/>
          </a:prstGeom>
          <a:noFill/>
          <a:ln>
            <a:solidFill>
              <a:srgbClr val="CCCC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248823" y="719491"/>
            <a:ext cx="2872576" cy="4452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加入「課程管理者」角色的帳號，就可以開課並管理自己的課程，但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不可以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管理其他人的課程。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加入角色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從「使用者管理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角色管理」進入「課程管理者」的頁面，透過「新增」帳號，指定開課者。</a:t>
            </a:r>
          </a:p>
        </p:txBody>
      </p:sp>
    </p:spTree>
    <p:extLst>
      <p:ext uri="{BB962C8B-B14F-4D97-AF65-F5344CB8AC3E}">
        <p14:creationId xmlns:p14="http://schemas.microsoft.com/office/powerpoint/2010/main" val="209316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設定開課者權限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312642" y="779597"/>
            <a:ext cx="3673420" cy="5558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系統提供為每一個開課者設定不同的管理權限。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設定方式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系統管理者可以從「課程管理中心」側欄，進入「管理功能指派」設定，為了避免開課者的權限太大，建議只保留以下權限：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zh-TW" altLang="en-US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講師管理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設定課程資訊時，可以新增講者。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zh-TW" altLang="en-US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學程管理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規劃單位內哪些人要上哪些課程。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zh-TW" altLang="en-US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角色管理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在學程中，指定哪些人要參與。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1BA5F6C0-578C-4276-9560-EC8082C92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208" y="1385887"/>
            <a:ext cx="7620000" cy="4086225"/>
          </a:xfrm>
          <a:prstGeom prst="rect">
            <a:avLst/>
          </a:prstGeom>
          <a:ln>
            <a:solidFill>
              <a:srgbClr val="CCCCCC"/>
            </a:solidFill>
          </a:ln>
        </p:spPr>
      </p:pic>
    </p:spTree>
    <p:extLst>
      <p:ext uri="{BB962C8B-B14F-4D97-AF65-F5344CB8AC3E}">
        <p14:creationId xmlns:p14="http://schemas.microsoft.com/office/powerpoint/2010/main" val="6078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3C34C053-B578-45BE-B621-EE39CD448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237" y="1322546"/>
            <a:ext cx="7348591" cy="4212908"/>
          </a:xfrm>
          <a:prstGeom prst="rect">
            <a:avLst/>
          </a:prstGeom>
          <a:ln>
            <a:solidFill>
              <a:srgbClr val="CCCCCC"/>
            </a:solidFill>
          </a:ln>
        </p:spPr>
      </p:pic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建立課程類別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320277" y="933143"/>
            <a:ext cx="3667338" cy="5180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課程類別常應用於訓練的規劃，例如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哪些人應該在什麼時候要完成特定類別的課程至少幾小時。建議由專人負責規劃，並且在開課前完成，避免混亂。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建立方式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有管理權限的帳號從「開課管理」側欄進入「課程類別管理」，就可以新增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匯入課程類別、子類別，以及排序。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258ED0E9-CF45-437E-B533-DD3BDF9AE3A5}"/>
              </a:ext>
            </a:extLst>
          </p:cNvPr>
          <p:cNvGrpSpPr/>
          <p:nvPr/>
        </p:nvGrpSpPr>
        <p:grpSpPr>
          <a:xfrm>
            <a:off x="7091464" y="1187865"/>
            <a:ext cx="1425026" cy="942492"/>
            <a:chOff x="10058400" y="2744291"/>
            <a:chExt cx="1425026" cy="942492"/>
          </a:xfrm>
        </p:grpSpPr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6621DC68-2DC4-40EF-853F-072619E84D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58400" y="2915017"/>
              <a:ext cx="632298" cy="771766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33146E30-286E-4FCD-BB12-7318C1F945AE}"/>
                </a:ext>
              </a:extLst>
            </p:cNvPr>
            <p:cNvSpPr/>
            <p:nvPr/>
          </p:nvSpPr>
          <p:spPr>
            <a:xfrm>
              <a:off x="10204316" y="2744291"/>
              <a:ext cx="1279110" cy="341453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新增類別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AD0DA0BB-637B-4670-94E8-1EE702481D9C}"/>
              </a:ext>
            </a:extLst>
          </p:cNvPr>
          <p:cNvGrpSpPr/>
          <p:nvPr/>
        </p:nvGrpSpPr>
        <p:grpSpPr>
          <a:xfrm>
            <a:off x="3881336" y="3570637"/>
            <a:ext cx="713609" cy="553785"/>
            <a:chOff x="10729176" y="2511639"/>
            <a:chExt cx="713609" cy="553785"/>
          </a:xfrm>
        </p:grpSpPr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67309BFC-3BB7-49C8-8365-28ADC11C57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42048" y="2511639"/>
              <a:ext cx="226992" cy="341453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20D8F3A2-8D1D-42C1-A55C-61BD28DFB9FA}"/>
                </a:ext>
              </a:extLst>
            </p:cNvPr>
            <p:cNvSpPr/>
            <p:nvPr/>
          </p:nvSpPr>
          <p:spPr>
            <a:xfrm>
              <a:off x="10729176" y="2723971"/>
              <a:ext cx="713609" cy="341453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排序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000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場地管理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304478" y="751814"/>
            <a:ext cx="3393596" cy="5652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場地管理主要應用在面授課程，因為在實體訓練中通常會約定時間與地點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A401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教室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建議由專人負責規劃，並且在開課前完成。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設定方式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有權限的帳號從「開課管理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場地管理」頁，可以新增場地資訊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含資源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地點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，也可預約場地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查看預約資訊。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888B20-1ADF-4306-9C2C-E285926B0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680" y="1062198"/>
            <a:ext cx="7738723" cy="4176306"/>
          </a:xfrm>
          <a:prstGeom prst="rect">
            <a:avLst/>
          </a:prstGeom>
          <a:noFill/>
          <a:ln>
            <a:solidFill>
              <a:srgbClr val="CCCC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EE3BBAF0-03B9-4804-A768-FC9F435C8EBF}"/>
              </a:ext>
            </a:extLst>
          </p:cNvPr>
          <p:cNvGrpSpPr/>
          <p:nvPr/>
        </p:nvGrpSpPr>
        <p:grpSpPr>
          <a:xfrm>
            <a:off x="9383750" y="4481172"/>
            <a:ext cx="1242100" cy="620012"/>
            <a:chOff x="7366442" y="254276"/>
            <a:chExt cx="1242100" cy="620012"/>
          </a:xfrm>
        </p:grpSpPr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EC82AD2C-DEC2-4FC6-83F6-FCCB4373A4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48346" y="254276"/>
              <a:ext cx="334065" cy="388632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BBB80312-3960-4E33-BE9E-99B670E9F591}"/>
                </a:ext>
              </a:extLst>
            </p:cNvPr>
            <p:cNvSpPr/>
            <p:nvPr/>
          </p:nvSpPr>
          <p:spPr>
            <a:xfrm>
              <a:off x="7366442" y="514288"/>
              <a:ext cx="1242100" cy="360000"/>
            </a:xfrm>
            <a:prstGeom prst="roundRect">
              <a:avLst/>
            </a:prstGeom>
            <a:solidFill>
              <a:srgbClr val="FF6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預約場地</a:t>
              </a: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6E8716D-6F39-4D31-B971-1D0514D6E3A6}"/>
              </a:ext>
            </a:extLst>
          </p:cNvPr>
          <p:cNvGrpSpPr/>
          <p:nvPr/>
        </p:nvGrpSpPr>
        <p:grpSpPr>
          <a:xfrm>
            <a:off x="10707389" y="2454705"/>
            <a:ext cx="1242100" cy="740988"/>
            <a:chOff x="7787410" y="-13826"/>
            <a:chExt cx="1242100" cy="740988"/>
          </a:xfrm>
        </p:grpSpPr>
        <p:cxnSp>
          <p:nvCxnSpPr>
            <p:cNvPr id="15" name="直線單箭頭接點 14">
              <a:extLst>
                <a:ext uri="{FF2B5EF4-FFF2-40B4-BE49-F238E27FC236}">
                  <a16:creationId xmlns:a16="http://schemas.microsoft.com/office/drawing/2014/main" id="{DDF1E35A-AC2C-482F-BD82-54BE4ECF2D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20283" y="246156"/>
              <a:ext cx="112249" cy="48100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5F1E4EB-BC9F-4FDE-A5C3-2CD62281514A}"/>
                </a:ext>
              </a:extLst>
            </p:cNvPr>
            <p:cNvSpPr/>
            <p:nvPr/>
          </p:nvSpPr>
          <p:spPr>
            <a:xfrm>
              <a:off x="7787410" y="-13826"/>
              <a:ext cx="1242100" cy="360000"/>
            </a:xfrm>
            <a:prstGeom prst="roundRect">
              <a:avLst/>
            </a:prstGeom>
            <a:solidFill>
              <a:srgbClr val="FF6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預約資訊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012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課程滿意度問卷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306157" y="908496"/>
            <a:ext cx="3243621" cy="4452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一般課程都會進行滿意度問卷調查，為了統計上更有意義，問卷的題目會一致，因此「課程滿意度問卷」只能從設計好的範本匯入。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設計課程滿意度問卷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有權限的帳號進入「開課管理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問卷庫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課程滿意度問卷範本」，即可編輯範本的題目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新增範本 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FAC326A-D263-4C21-8AC1-FAB48237F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240" y="1302557"/>
            <a:ext cx="8149603" cy="2944044"/>
          </a:xfrm>
          <a:prstGeom prst="rect">
            <a:avLst/>
          </a:prstGeom>
          <a:noFill/>
          <a:ln>
            <a:solidFill>
              <a:srgbClr val="CCCC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4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通知設定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312642" y="729217"/>
            <a:ext cx="3722058" cy="4852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系統提供課程事件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email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通知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加入課程、課前通知、學習活動到期通知等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，且會統一套用到所有的課程。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設定方式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「系統管理者」進入「課程管理中心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通知設定」，即可指定要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email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通知的課程事件。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信件內容，則可以透過「設定通知內容」調整。</a:t>
            </a:r>
            <a:endParaRPr lang="en-US" altLang="zh-TW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5087FA9-B65F-4D15-B553-7DD0C898F1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60"/>
          <a:stretch/>
        </p:blipFill>
        <p:spPr>
          <a:xfrm>
            <a:off x="4173166" y="316549"/>
            <a:ext cx="5575608" cy="555307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B68CA6A-0739-4C7A-84F8-9A3F35F5D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453" y="1498055"/>
            <a:ext cx="4817219" cy="510058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5400000" algn="t" rotWithShape="0">
              <a:schemeClr val="bg1">
                <a:lumMod val="65000"/>
                <a:alpha val="40000"/>
              </a:schemeClr>
            </a:outerShdw>
          </a:effec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85B8E78B-60D6-4A40-9048-9DC7846C111F}"/>
              </a:ext>
            </a:extLst>
          </p:cNvPr>
          <p:cNvSpPr/>
          <p:nvPr/>
        </p:nvSpPr>
        <p:spPr>
          <a:xfrm>
            <a:off x="5721755" y="1206078"/>
            <a:ext cx="610952" cy="291977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D3C77B99-DF4C-4AF8-B2B9-9BCE1FF770D4}"/>
              </a:ext>
            </a:extLst>
          </p:cNvPr>
          <p:cNvCxnSpPr>
            <a:cxnSpLocks/>
          </p:cNvCxnSpPr>
          <p:nvPr/>
        </p:nvCxnSpPr>
        <p:spPr>
          <a:xfrm>
            <a:off x="6329276" y="1498055"/>
            <a:ext cx="908103" cy="37938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35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175AF5-7326-4A34-B352-AB60CF4D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重點整理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61C7B18-7E5C-4102-8A1C-C4541F96CEF5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16073B8E-A729-4876-9D89-2AC637175EAA}"/>
              </a:ext>
            </a:extLst>
          </p:cNvPr>
          <p:cNvSpPr/>
          <p:nvPr/>
        </p:nvSpPr>
        <p:spPr bwMode="auto">
          <a:xfrm>
            <a:off x="4151784" y="1276347"/>
            <a:ext cx="3888433" cy="932247"/>
          </a:xfrm>
          <a:prstGeom prst="roundRect">
            <a:avLst/>
          </a:prstGeom>
          <a:noFill/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8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  <a:endParaRPr lang="en-US" altLang="zh-TW" sz="4800" b="1" dirty="0">
              <a:solidFill>
                <a:srgbClr val="6F592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9F37967E-DF41-49A2-8B7A-13F858213039}"/>
              </a:ext>
            </a:extLst>
          </p:cNvPr>
          <p:cNvCxnSpPr>
            <a:cxnSpLocks/>
          </p:cNvCxnSpPr>
          <p:nvPr/>
        </p:nvCxnSpPr>
        <p:spPr>
          <a:xfrm flipV="1">
            <a:off x="-10160" y="3434445"/>
            <a:ext cx="12202160" cy="7866"/>
          </a:xfrm>
          <a:prstGeom prst="line">
            <a:avLst/>
          </a:prstGeom>
          <a:ln w="47625">
            <a:solidFill>
              <a:srgbClr val="B88C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橢圓 6">
            <a:extLst>
              <a:ext uri="{FF2B5EF4-FFF2-40B4-BE49-F238E27FC236}">
                <a16:creationId xmlns:a16="http://schemas.microsoft.com/office/drawing/2014/main" id="{8ADC4D74-75E3-47CB-8499-CBED39C219D5}"/>
              </a:ext>
            </a:extLst>
          </p:cNvPr>
          <p:cNvSpPr/>
          <p:nvPr/>
        </p:nvSpPr>
        <p:spPr>
          <a:xfrm>
            <a:off x="1501462" y="3092254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B88C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B88C12"/>
                </a:solidFill>
              </a:rPr>
              <a:t>1</a:t>
            </a:r>
            <a:endParaRPr lang="zh-TW" altLang="en-US" sz="3200" b="0" dirty="0">
              <a:solidFill>
                <a:srgbClr val="B88C12"/>
              </a:solidFill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13FD7A79-64D2-4963-A611-0AEE96AD7FC0}"/>
              </a:ext>
            </a:extLst>
          </p:cNvPr>
          <p:cNvSpPr/>
          <p:nvPr/>
        </p:nvSpPr>
        <p:spPr>
          <a:xfrm>
            <a:off x="5785738" y="3107490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B88C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B88C12"/>
                </a:solidFill>
              </a:rPr>
              <a:t>3</a:t>
            </a:r>
            <a:endParaRPr lang="zh-TW" altLang="en-US" sz="3200" b="0" dirty="0">
              <a:solidFill>
                <a:srgbClr val="B88C12"/>
              </a:solidFill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9FC15942-A89C-4B76-8E54-C9551988DDF0}"/>
              </a:ext>
            </a:extLst>
          </p:cNvPr>
          <p:cNvSpPr/>
          <p:nvPr/>
        </p:nvSpPr>
        <p:spPr>
          <a:xfrm>
            <a:off x="7927876" y="3095977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B88C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B88C12"/>
                </a:solidFill>
              </a:rPr>
              <a:t>4</a:t>
            </a:r>
            <a:endParaRPr lang="zh-TW" altLang="en-US" sz="3200" b="0" dirty="0">
              <a:solidFill>
                <a:srgbClr val="B88C12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DC767FA-C128-44A4-966D-34D78FBE7BD4}"/>
              </a:ext>
            </a:extLst>
          </p:cNvPr>
          <p:cNvSpPr txBox="1"/>
          <p:nvPr/>
        </p:nvSpPr>
        <p:spPr>
          <a:xfrm>
            <a:off x="215677" y="4081246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指定開課者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D29CC00-CCFD-43AA-AFF8-94D665E70009}"/>
              </a:ext>
            </a:extLst>
          </p:cNvPr>
          <p:cNvSpPr txBox="1"/>
          <p:nvPr/>
        </p:nvSpPr>
        <p:spPr>
          <a:xfrm>
            <a:off x="2387708" y="4081246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建立課程類別</a:t>
            </a:r>
            <a:endParaRPr lang="en-US" altLang="zh-TW" sz="2000" b="1" dirty="0">
              <a:solidFill>
                <a:srgbClr val="6F592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4D867C-5F26-44DA-A7A6-970D0951E97D}"/>
              </a:ext>
            </a:extLst>
          </p:cNvPr>
          <p:cNvSpPr txBox="1"/>
          <p:nvPr/>
        </p:nvSpPr>
        <p:spPr>
          <a:xfrm>
            <a:off x="8814123" y="4069655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通知設定</a:t>
            </a:r>
            <a:endParaRPr lang="en-US" altLang="zh-TW" sz="2000" b="1" dirty="0">
              <a:solidFill>
                <a:srgbClr val="6F592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5434EFF4-FC7E-44DC-9D2F-8A6F6A5EBDAB}"/>
              </a:ext>
            </a:extLst>
          </p:cNvPr>
          <p:cNvSpPr/>
          <p:nvPr/>
        </p:nvSpPr>
        <p:spPr>
          <a:xfrm>
            <a:off x="10070016" y="3132050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B88C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B88C12"/>
                </a:solidFill>
              </a:rPr>
              <a:t>5</a:t>
            </a:r>
            <a:endParaRPr lang="zh-TW" altLang="en-US" sz="3200" b="0" dirty="0">
              <a:solidFill>
                <a:srgbClr val="B88C12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4B1804D-AA9C-4555-A98F-74CE47197B30}"/>
              </a:ext>
            </a:extLst>
          </p:cNvPr>
          <p:cNvSpPr txBox="1"/>
          <p:nvPr/>
        </p:nvSpPr>
        <p:spPr>
          <a:xfrm>
            <a:off x="6720484" y="4069656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設計問卷範本</a:t>
            </a:r>
            <a:endParaRPr lang="en-US" altLang="zh-TW" sz="2400" b="1" dirty="0">
              <a:solidFill>
                <a:srgbClr val="6F592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707E635C-BBA5-490D-93AC-B0F5CAF9C178}"/>
              </a:ext>
            </a:extLst>
          </p:cNvPr>
          <p:cNvSpPr/>
          <p:nvPr/>
        </p:nvSpPr>
        <p:spPr>
          <a:xfrm>
            <a:off x="3643600" y="3092254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B88C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B88C12"/>
                </a:solidFill>
              </a:rPr>
              <a:t>2</a:t>
            </a:r>
            <a:endParaRPr lang="zh-TW" altLang="en-US" sz="3200" b="0" dirty="0">
              <a:solidFill>
                <a:srgbClr val="B88C12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DA87E9B-024B-4736-9DC7-245887A3DFFB}"/>
              </a:ext>
            </a:extLst>
          </p:cNvPr>
          <p:cNvSpPr txBox="1"/>
          <p:nvPr/>
        </p:nvSpPr>
        <p:spPr>
          <a:xfrm>
            <a:off x="4529847" y="4081246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場地管理</a:t>
            </a:r>
            <a:endParaRPr lang="en-US" altLang="zh-TW" sz="2000" dirty="0">
              <a:solidFill>
                <a:srgbClr val="6F592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4325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1" dur="15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7" dur="15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3" dur="15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9" dur="150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5" dur="150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/>
      <p:bldP spid="13" grpId="0"/>
      <p:bldP spid="14" grpId="0"/>
      <p:bldP spid="15" grpId="0" animBg="1"/>
      <p:bldP spid="15" grpId="1" animBg="1"/>
      <p:bldP spid="16" grpId="0"/>
      <p:bldP spid="17" grpId="0" animBg="1"/>
      <p:bldP spid="17" grpId="1" animBg="1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D5E7623-6FF5-4F81-9016-4E3BA5CF5F77}"/>
              </a:ext>
            </a:extLst>
          </p:cNvPr>
          <p:cNvSpPr/>
          <p:nvPr/>
        </p:nvSpPr>
        <p:spPr>
          <a:xfrm>
            <a:off x="0" y="0"/>
            <a:ext cx="12192001" cy="1361872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6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971CC94-FBF4-4783-AB53-A73EA9CC39D8}"/>
              </a:ext>
            </a:extLst>
          </p:cNvPr>
          <p:cNvSpPr txBox="1"/>
          <p:nvPr/>
        </p:nvSpPr>
        <p:spPr>
          <a:xfrm>
            <a:off x="1313503" y="2160264"/>
            <a:ext cx="9813905" cy="33145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我共同承辦 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教授的課程，要從哪裡進入？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課程類別，可以限制只允許某些人開課嗎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課程滿意度問卷，要在哪裡看統計結果？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Q4.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課程通知，可以個別課程設定嗎？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089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5361</TotalTime>
  <Words>581</Words>
  <Application>Microsoft Office PowerPoint</Application>
  <PresentationFormat>寬螢幕</PresentationFormat>
  <Paragraphs>64</Paragraphs>
  <Slides>10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7" baseType="lpstr">
      <vt:lpstr>微軟正黑體</vt:lpstr>
      <vt:lpstr>標楷體</vt:lpstr>
      <vt:lpstr>Arial</vt:lpstr>
      <vt:lpstr>Calibri</vt:lpstr>
      <vt:lpstr>Calibri Light</vt:lpstr>
      <vt:lpstr>Verdana</vt:lpstr>
      <vt:lpstr>回顧</vt:lpstr>
      <vt:lpstr>開課前的系統環境建立</vt:lpstr>
      <vt:lpstr>指定開課者</vt:lpstr>
      <vt:lpstr>設定開課者權限</vt:lpstr>
      <vt:lpstr>建立課程類別</vt:lpstr>
      <vt:lpstr>場地管理</vt:lpstr>
      <vt:lpstr>課程滿意度問卷</vt:lpstr>
      <vt:lpstr>通知設定</vt:lpstr>
      <vt:lpstr>重點整理</vt:lpstr>
      <vt:lpstr>PowerPoint 簡報</vt:lpstr>
      <vt:lpstr>更多的教學 請參考線上手冊與教學影片</vt:lpstr>
    </vt:vector>
  </TitlesOfParts>
  <Company>臺北榮民總醫院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Chang Jimmy</dc:creator>
  <cp:lastModifiedBy>德宙 蘇</cp:lastModifiedBy>
  <cp:revision>369</cp:revision>
  <cp:lastPrinted>2018-05-17T02:44:20Z</cp:lastPrinted>
  <dcterms:created xsi:type="dcterms:W3CDTF">2018-04-20T01:15:30Z</dcterms:created>
  <dcterms:modified xsi:type="dcterms:W3CDTF">2022-04-24T23:33:49Z</dcterms:modified>
</cp:coreProperties>
</file>