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notesMasterIdLst>
    <p:notesMasterId r:id="rId12"/>
  </p:notesMasterIdLst>
  <p:handoutMasterIdLst>
    <p:handoutMasterId r:id="rId13"/>
  </p:handoutMasterIdLst>
  <p:sldIdLst>
    <p:sldId id="1505" r:id="rId2"/>
    <p:sldId id="1511" r:id="rId3"/>
    <p:sldId id="1512" r:id="rId4"/>
    <p:sldId id="1514" r:id="rId5"/>
    <p:sldId id="1515" r:id="rId6"/>
    <p:sldId id="1516" r:id="rId7"/>
    <p:sldId id="1517" r:id="rId8"/>
    <p:sldId id="1872" r:id="rId9"/>
    <p:sldId id="1873" r:id="rId10"/>
    <p:sldId id="1506" r:id="rId11"/>
  </p:sldIdLst>
  <p:sldSz cx="12192000" cy="6858000"/>
  <p:notesSz cx="666273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5921"/>
    <a:srgbClr val="B88C12"/>
    <a:srgbClr val="CCCCCC"/>
    <a:srgbClr val="BD582C"/>
    <a:srgbClr val="FF6000"/>
    <a:srgbClr val="E8E8E8"/>
    <a:srgbClr val="FFF9E5"/>
    <a:srgbClr val="F3FCFF"/>
    <a:srgbClr val="FF99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5207" autoAdjust="0"/>
  </p:normalViewPr>
  <p:slideViewPr>
    <p:cSldViewPr snapToGrid="0">
      <p:cViewPr varScale="1">
        <p:scale>
          <a:sx n="79" d="100"/>
          <a:sy n="79" d="100"/>
        </p:scale>
        <p:origin x="1090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98"/>
    </p:cViewPr>
  </p:sorterViewPr>
  <p:notesViewPr>
    <p:cSldViewPr snapToGrid="0">
      <p:cViewPr varScale="1">
        <p:scale>
          <a:sx n="72" d="100"/>
          <a:sy n="72" d="100"/>
        </p:scale>
        <p:origin x="219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774011" y="1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5F8B2-5EF2-4EE2-919D-5FD9BA4356A1}" type="datetimeFigureOut">
              <a:rPr lang="zh-TW" altLang="en-US" smtClean="0"/>
              <a:t>2022/4/25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586"/>
            <a:ext cx="2887186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774011" y="9428586"/>
            <a:ext cx="2887186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591F9-0B16-4C86-96B9-DF7893D8AC2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502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774011" y="1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66A79-FEBB-4C22-9A96-36A39237A317}" type="datetimeFigureOut">
              <a:rPr lang="zh-TW" altLang="en-US" smtClean="0"/>
              <a:t>2022/4/25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54013" y="1239838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66274" y="4777196"/>
            <a:ext cx="533019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887186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774011" y="9428586"/>
            <a:ext cx="2887186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BAE95-5505-419E-929C-D4C1A04657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7217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1BAE95-5505-419E-929C-D4C1A0465720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3371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TW" dirty="0">
              <a:latin typeface="Arial" panose="020B0604020202020204" pitchFamily="34" charset="0"/>
            </a:endParaRPr>
          </a:p>
        </p:txBody>
      </p:sp>
      <p:sp>
        <p:nvSpPr>
          <p:cNvPr id="3072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kumimoji="1" b="1">
                <a:solidFill>
                  <a:schemeClr val="tx1"/>
                </a:solidFill>
                <a:latin typeface="Verdana" panose="020B0604030504040204" pitchFamily="34" charset="0"/>
                <a:ea typeface="全真粗黑體" panose="02010609000101010101" pitchFamily="49" charset="-120"/>
              </a:defRPr>
            </a:lvl1pPr>
            <a:lvl2pPr marL="742950" indent="-285750" defTabSz="942975">
              <a:defRPr kumimoji="1" b="1">
                <a:solidFill>
                  <a:schemeClr val="tx1"/>
                </a:solidFill>
                <a:latin typeface="Verdana" panose="020B0604030504040204" pitchFamily="34" charset="0"/>
                <a:ea typeface="全真粗黑體" panose="02010609000101010101" pitchFamily="49" charset="-120"/>
              </a:defRPr>
            </a:lvl2pPr>
            <a:lvl3pPr marL="1143000" indent="-228600" defTabSz="942975">
              <a:defRPr kumimoji="1" b="1">
                <a:solidFill>
                  <a:schemeClr val="tx1"/>
                </a:solidFill>
                <a:latin typeface="Verdana" panose="020B0604030504040204" pitchFamily="34" charset="0"/>
                <a:ea typeface="全真粗黑體" panose="02010609000101010101" pitchFamily="49" charset="-120"/>
              </a:defRPr>
            </a:lvl3pPr>
            <a:lvl4pPr marL="1600200" indent="-228600" defTabSz="942975">
              <a:defRPr kumimoji="1" b="1">
                <a:solidFill>
                  <a:schemeClr val="tx1"/>
                </a:solidFill>
                <a:latin typeface="Verdana" panose="020B0604030504040204" pitchFamily="34" charset="0"/>
                <a:ea typeface="全真粗黑體" panose="02010609000101010101" pitchFamily="49" charset="-120"/>
              </a:defRPr>
            </a:lvl4pPr>
            <a:lvl5pPr marL="2057400" indent="-228600" defTabSz="942975">
              <a:defRPr kumimoji="1" b="1">
                <a:solidFill>
                  <a:schemeClr val="tx1"/>
                </a:solidFill>
                <a:latin typeface="Verdana" panose="020B0604030504040204" pitchFamily="34" charset="0"/>
                <a:ea typeface="全真粗黑體" panose="02010609000101010101" pitchFamily="49" charset="-12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Verdana" panose="020B0604030504040204" pitchFamily="34" charset="0"/>
                <a:ea typeface="全真粗黑體" panose="02010609000101010101" pitchFamily="49" charset="-12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Verdana" panose="020B0604030504040204" pitchFamily="34" charset="0"/>
                <a:ea typeface="全真粗黑體" panose="02010609000101010101" pitchFamily="49" charset="-12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Verdana" panose="020B0604030504040204" pitchFamily="34" charset="0"/>
                <a:ea typeface="全真粗黑體" panose="02010609000101010101" pitchFamily="49" charset="-12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Verdana" panose="020B0604030504040204" pitchFamily="34" charset="0"/>
                <a:ea typeface="全真粗黑體" panose="02010609000101010101" pitchFamily="49" charset="-120"/>
              </a:defRPr>
            </a:lvl9pPr>
          </a:lstStyle>
          <a:p>
            <a:fld id="{6346D4F7-6407-45CC-A0F6-6D310B1F7282}" type="slidenum">
              <a:rPr lang="en-US" altLang="zh-TW" b="0" smtClean="0">
                <a:latin typeface="Arial" panose="020B0604020202020204" pitchFamily="34" charset="0"/>
                <a:ea typeface="新細明體" panose="02020500000000000000" pitchFamily="18" charset="-120"/>
              </a:rPr>
              <a:pPr/>
              <a:t>8</a:t>
            </a:fld>
            <a:endParaRPr lang="en-US" altLang="zh-TW" b="0" dirty="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4814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10C1-91A5-46C2-8FBA-7AD60A85F4CE}" type="datetimeFigureOut">
              <a:rPr lang="zh-TW" altLang="en-US" smtClean="0"/>
              <a:t>2022/4/25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D7C8-21C3-4F61-B084-26E1C706C347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1433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10C1-91A5-46C2-8FBA-7AD60A85F4CE}" type="datetimeFigureOut">
              <a:rPr lang="zh-TW" altLang="en-US" smtClean="0"/>
              <a:t>2022/4/25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D7C8-21C3-4F61-B084-26E1C706C3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5891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10C1-91A5-46C2-8FBA-7AD60A85F4CE}" type="datetimeFigureOut">
              <a:rPr lang="zh-TW" altLang="en-US" smtClean="0"/>
              <a:t>2022/4/25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D7C8-21C3-4F61-B084-26E1C706C3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3702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10C1-91A5-46C2-8FBA-7AD60A85F4CE}" type="datetimeFigureOut">
              <a:rPr lang="zh-TW" altLang="en-US" smtClean="0"/>
              <a:t>2022/4/25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D7C8-21C3-4F61-B084-26E1C706C347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aseline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119921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10C1-91A5-46C2-8FBA-7AD60A85F4CE}" type="datetimeFigureOut">
              <a:rPr lang="zh-TW" altLang="en-US" smtClean="0"/>
              <a:t>2022/4/25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D7C8-21C3-4F61-B084-26E1C706C347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aseline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479261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10C1-91A5-46C2-8FBA-7AD60A85F4CE}" type="datetimeFigureOut">
              <a:rPr lang="zh-TW" altLang="en-US" smtClean="0"/>
              <a:t>2022/4/25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D7C8-21C3-4F61-B084-26E1C706C3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3129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10C1-91A5-46C2-8FBA-7AD60A85F4CE}" type="datetimeFigureOut">
              <a:rPr lang="zh-TW" altLang="en-US" smtClean="0"/>
              <a:t>2022/4/25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D7C8-21C3-4F61-B084-26E1C706C347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87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10C1-91A5-46C2-8FBA-7AD60A85F4CE}" type="datetimeFigureOut">
              <a:rPr lang="zh-TW" altLang="en-US" smtClean="0"/>
              <a:t>2022/4/25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D7C8-21C3-4F61-B084-26E1C706C3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8435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10C1-91A5-46C2-8FBA-7AD60A85F4CE}" type="datetimeFigureOut">
              <a:rPr lang="zh-TW" altLang="en-US" smtClean="0"/>
              <a:t>2022/4/25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D7C8-21C3-4F61-B084-26E1C706C3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3348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10C1-91A5-46C2-8FBA-7AD60A85F4CE}" type="datetimeFigureOut">
              <a:rPr lang="zh-TW" altLang="en-US" smtClean="0"/>
              <a:t>2022/4/25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D7C8-21C3-4F61-B084-26E1C706C3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9028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10C1-91A5-46C2-8FBA-7AD60A85F4CE}" type="datetimeFigureOut">
              <a:rPr lang="zh-TW" altLang="en-US" smtClean="0"/>
              <a:t>2022/4/25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D7C8-21C3-4F61-B084-26E1C706C3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3271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EE710C1-91A5-46C2-8FBA-7AD60A85F4CE}" type="datetimeFigureOut">
              <a:rPr lang="zh-TW" altLang="en-US" smtClean="0"/>
              <a:t>2022/4/25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0ED7C8-21C3-4F61-B084-26E1C706C3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792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710C1-91A5-46C2-8FBA-7AD60A85F4CE}" type="datetimeFigureOut">
              <a:rPr lang="zh-TW" altLang="en-US" smtClean="0"/>
              <a:t>2022/4/25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D7C8-21C3-4F61-B084-26E1C706C3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202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EE710C1-91A5-46C2-8FBA-7AD60A85F4CE}" type="datetimeFigureOut">
              <a:rPr lang="zh-TW" altLang="en-US" smtClean="0"/>
              <a:t>2022/4/25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F0ED7C8-21C3-4F61-B084-26E1C706C347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436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740" r:id="rId12"/>
    <p:sldLayoutId id="2147483741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p.fms.tw/dir/149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FA1259-986E-42C7-BBC5-0D38448B622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6800" y="2077696"/>
            <a:ext cx="10058400" cy="1450757"/>
          </a:xfrm>
        </p:spPr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開課前的系統環境建立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D459528-7DD3-47A7-A92D-7E7823CE0083}"/>
              </a:ext>
            </a:extLst>
          </p:cNvPr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3E41B15-48B5-4B08-BAB1-DD2BF267FBD4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566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7D49E3FB-D297-4ACF-A9BE-EB808FB394B6}"/>
              </a:ext>
            </a:extLst>
          </p:cNvPr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標題 1">
            <a:extLst>
              <a:ext uri="{FF2B5EF4-FFF2-40B4-BE49-F238E27FC236}">
                <a16:creationId xmlns:a16="http://schemas.microsoft.com/office/drawing/2014/main" id="{16CD20C5-66BF-47D4-829E-28C687CC6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7963" y="974120"/>
            <a:ext cx="8536074" cy="1497504"/>
          </a:xfrm>
        </p:spPr>
        <p:txBody>
          <a:bodyPr>
            <a:normAutofit fontScale="90000"/>
          </a:bodyPr>
          <a:lstStyle/>
          <a:p>
            <a:pPr algn="ctr">
              <a:lnSpc>
                <a:spcPct val="120000"/>
              </a:lnSpc>
            </a:pPr>
            <a:r>
              <a:rPr lang="zh-TW" altLang="en-US" sz="5300" b="1" dirty="0">
                <a:solidFill>
                  <a:srgbClr val="775E1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更多的教學</a:t>
            </a:r>
            <a:br>
              <a:rPr lang="en-US" altLang="zh-TW" sz="5300" b="1" dirty="0">
                <a:solidFill>
                  <a:srgbClr val="775E1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100" b="0" dirty="0">
                <a:solidFill>
                  <a:srgbClr val="775E1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請參考線上手冊與教學影片</a:t>
            </a:r>
          </a:p>
        </p:txBody>
      </p:sp>
      <p:sp>
        <p:nvSpPr>
          <p:cNvPr id="2" name="矩形 1">
            <a:hlinkClick r:id="rId2"/>
            <a:extLst>
              <a:ext uri="{FF2B5EF4-FFF2-40B4-BE49-F238E27FC236}">
                <a16:creationId xmlns:a16="http://schemas.microsoft.com/office/drawing/2014/main" id="{998F139B-384F-47AA-B39B-09FC1F26687F}"/>
              </a:ext>
            </a:extLst>
          </p:cNvPr>
          <p:cNvSpPr/>
          <p:nvPr/>
        </p:nvSpPr>
        <p:spPr>
          <a:xfrm>
            <a:off x="4159924" y="5547673"/>
            <a:ext cx="38721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>
                <a:solidFill>
                  <a:schemeClr val="accent5">
                    <a:lumMod val="75000"/>
                  </a:schemeClr>
                </a:solidFill>
              </a:rPr>
              <a:t>http://p.fms.tw/dir/1490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5914BD6D-41C1-4E87-93DD-691DAB9847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53887" y="2656661"/>
            <a:ext cx="2884224" cy="2884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15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5910;p54">
            <a:extLst>
              <a:ext uri="{FF2B5EF4-FFF2-40B4-BE49-F238E27FC236}">
                <a16:creationId xmlns:a16="http://schemas.microsoft.com/office/drawing/2014/main" id="{1F984844-4570-488A-B6C1-815E718D7AF7}"/>
              </a:ext>
            </a:extLst>
          </p:cNvPr>
          <p:cNvSpPr>
            <a:spLocks noChangeAspect="1"/>
          </p:cNvSpPr>
          <p:nvPr/>
        </p:nvSpPr>
        <p:spPr>
          <a:xfrm>
            <a:off x="172181" y="316549"/>
            <a:ext cx="280923" cy="280946"/>
          </a:xfrm>
          <a:custGeom>
            <a:avLst/>
            <a:gdLst/>
            <a:ahLst/>
            <a:cxnLst/>
            <a:rect l="l" t="t" r="r" b="b"/>
            <a:pathLst>
              <a:path w="12760" h="12761" extrusionOk="0">
                <a:moveTo>
                  <a:pt x="6427" y="3592"/>
                </a:moveTo>
                <a:cubicBezTo>
                  <a:pt x="7939" y="3592"/>
                  <a:pt x="9168" y="4821"/>
                  <a:pt x="9168" y="6365"/>
                </a:cubicBezTo>
                <a:cubicBezTo>
                  <a:pt x="9168" y="7846"/>
                  <a:pt x="7908" y="9106"/>
                  <a:pt x="6427" y="9106"/>
                </a:cubicBezTo>
                <a:cubicBezTo>
                  <a:pt x="4883" y="9106"/>
                  <a:pt x="3655" y="7877"/>
                  <a:pt x="3655" y="6365"/>
                </a:cubicBezTo>
                <a:cubicBezTo>
                  <a:pt x="3655" y="4821"/>
                  <a:pt x="4883" y="3592"/>
                  <a:pt x="6427" y="3592"/>
                </a:cubicBezTo>
                <a:close/>
                <a:moveTo>
                  <a:pt x="5829" y="1"/>
                </a:moveTo>
                <a:cubicBezTo>
                  <a:pt x="5356" y="1"/>
                  <a:pt x="5009" y="347"/>
                  <a:pt x="5009" y="852"/>
                </a:cubicBezTo>
                <a:lnTo>
                  <a:pt x="5009" y="1576"/>
                </a:lnTo>
                <a:cubicBezTo>
                  <a:pt x="4631" y="1702"/>
                  <a:pt x="4285" y="1828"/>
                  <a:pt x="3970" y="2017"/>
                </a:cubicBezTo>
                <a:lnTo>
                  <a:pt x="3466" y="1513"/>
                </a:lnTo>
                <a:cubicBezTo>
                  <a:pt x="3308" y="1356"/>
                  <a:pt x="3088" y="1277"/>
                  <a:pt x="2867" y="1277"/>
                </a:cubicBezTo>
                <a:cubicBezTo>
                  <a:pt x="2647" y="1277"/>
                  <a:pt x="2426" y="1356"/>
                  <a:pt x="2269" y="1513"/>
                </a:cubicBezTo>
                <a:lnTo>
                  <a:pt x="1481" y="2301"/>
                </a:lnTo>
                <a:cubicBezTo>
                  <a:pt x="1166" y="2616"/>
                  <a:pt x="1166" y="3151"/>
                  <a:pt x="1481" y="3466"/>
                </a:cubicBezTo>
                <a:lnTo>
                  <a:pt x="2017" y="4002"/>
                </a:lnTo>
                <a:cubicBezTo>
                  <a:pt x="1796" y="4317"/>
                  <a:pt x="1701" y="4664"/>
                  <a:pt x="1575" y="5010"/>
                </a:cubicBezTo>
                <a:lnTo>
                  <a:pt x="819" y="5010"/>
                </a:lnTo>
                <a:cubicBezTo>
                  <a:pt x="347" y="5010"/>
                  <a:pt x="0" y="5357"/>
                  <a:pt x="0" y="5829"/>
                </a:cubicBezTo>
                <a:lnTo>
                  <a:pt x="0" y="6932"/>
                </a:lnTo>
                <a:cubicBezTo>
                  <a:pt x="0" y="7405"/>
                  <a:pt x="347" y="7783"/>
                  <a:pt x="819" y="7783"/>
                </a:cubicBezTo>
                <a:lnTo>
                  <a:pt x="1575" y="7783"/>
                </a:lnTo>
                <a:cubicBezTo>
                  <a:pt x="1701" y="8129"/>
                  <a:pt x="1796" y="8476"/>
                  <a:pt x="2017" y="8791"/>
                </a:cubicBezTo>
                <a:lnTo>
                  <a:pt x="1481" y="9295"/>
                </a:lnTo>
                <a:cubicBezTo>
                  <a:pt x="1166" y="9610"/>
                  <a:pt x="1166" y="10177"/>
                  <a:pt x="1481" y="10492"/>
                </a:cubicBezTo>
                <a:lnTo>
                  <a:pt x="2269" y="11280"/>
                </a:lnTo>
                <a:cubicBezTo>
                  <a:pt x="2426" y="11437"/>
                  <a:pt x="2647" y="11516"/>
                  <a:pt x="2867" y="11516"/>
                </a:cubicBezTo>
                <a:cubicBezTo>
                  <a:pt x="3088" y="11516"/>
                  <a:pt x="3308" y="11437"/>
                  <a:pt x="3466" y="11280"/>
                </a:cubicBezTo>
                <a:lnTo>
                  <a:pt x="3970" y="10776"/>
                </a:lnTo>
                <a:cubicBezTo>
                  <a:pt x="4285" y="10965"/>
                  <a:pt x="4631" y="11091"/>
                  <a:pt x="5009" y="11185"/>
                </a:cubicBezTo>
                <a:lnTo>
                  <a:pt x="5009" y="11941"/>
                </a:lnTo>
                <a:cubicBezTo>
                  <a:pt x="5009" y="12414"/>
                  <a:pt x="5356" y="12760"/>
                  <a:pt x="5829" y="12760"/>
                </a:cubicBezTo>
                <a:lnTo>
                  <a:pt x="6931" y="12760"/>
                </a:lnTo>
                <a:cubicBezTo>
                  <a:pt x="7404" y="12760"/>
                  <a:pt x="7750" y="12414"/>
                  <a:pt x="7750" y="11941"/>
                </a:cubicBezTo>
                <a:lnTo>
                  <a:pt x="7750" y="11185"/>
                </a:lnTo>
                <a:cubicBezTo>
                  <a:pt x="8097" y="11091"/>
                  <a:pt x="8475" y="10965"/>
                  <a:pt x="8790" y="10776"/>
                </a:cubicBezTo>
                <a:lnTo>
                  <a:pt x="9294" y="11280"/>
                </a:lnTo>
                <a:cubicBezTo>
                  <a:pt x="9452" y="11437"/>
                  <a:pt x="9664" y="11516"/>
                  <a:pt x="9877" y="11516"/>
                </a:cubicBezTo>
                <a:cubicBezTo>
                  <a:pt x="10090" y="11516"/>
                  <a:pt x="10302" y="11437"/>
                  <a:pt x="10460" y="11280"/>
                </a:cubicBezTo>
                <a:lnTo>
                  <a:pt x="11247" y="10492"/>
                </a:lnTo>
                <a:cubicBezTo>
                  <a:pt x="11563" y="10177"/>
                  <a:pt x="11563" y="9610"/>
                  <a:pt x="11247" y="9295"/>
                </a:cubicBezTo>
                <a:lnTo>
                  <a:pt x="10743" y="8791"/>
                </a:lnTo>
                <a:cubicBezTo>
                  <a:pt x="10932" y="8476"/>
                  <a:pt x="11058" y="8129"/>
                  <a:pt x="11184" y="7783"/>
                </a:cubicBezTo>
                <a:lnTo>
                  <a:pt x="11941" y="7783"/>
                </a:lnTo>
                <a:cubicBezTo>
                  <a:pt x="12413" y="7783"/>
                  <a:pt x="12760" y="7405"/>
                  <a:pt x="12760" y="6932"/>
                </a:cubicBezTo>
                <a:lnTo>
                  <a:pt x="12760" y="5829"/>
                </a:lnTo>
                <a:cubicBezTo>
                  <a:pt x="12760" y="5325"/>
                  <a:pt x="12350" y="4979"/>
                  <a:pt x="11941" y="4979"/>
                </a:cubicBezTo>
                <a:lnTo>
                  <a:pt x="11184" y="4979"/>
                </a:lnTo>
                <a:cubicBezTo>
                  <a:pt x="11058" y="4632"/>
                  <a:pt x="10932" y="4254"/>
                  <a:pt x="10743" y="3939"/>
                </a:cubicBezTo>
                <a:lnTo>
                  <a:pt x="11247" y="3435"/>
                </a:lnTo>
                <a:cubicBezTo>
                  <a:pt x="11563" y="3120"/>
                  <a:pt x="11563" y="2553"/>
                  <a:pt x="11247" y="2238"/>
                </a:cubicBezTo>
                <a:lnTo>
                  <a:pt x="10460" y="1450"/>
                </a:lnTo>
                <a:cubicBezTo>
                  <a:pt x="10302" y="1293"/>
                  <a:pt x="10090" y="1214"/>
                  <a:pt x="9877" y="1214"/>
                </a:cubicBezTo>
                <a:cubicBezTo>
                  <a:pt x="9664" y="1214"/>
                  <a:pt x="9452" y="1293"/>
                  <a:pt x="9294" y="1450"/>
                </a:cubicBezTo>
                <a:lnTo>
                  <a:pt x="8790" y="1986"/>
                </a:lnTo>
                <a:cubicBezTo>
                  <a:pt x="8475" y="1765"/>
                  <a:pt x="8097" y="1671"/>
                  <a:pt x="7750" y="1545"/>
                </a:cubicBezTo>
                <a:lnTo>
                  <a:pt x="7750" y="852"/>
                </a:lnTo>
                <a:cubicBezTo>
                  <a:pt x="7750" y="379"/>
                  <a:pt x="7404" y="1"/>
                  <a:pt x="6931" y="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AFBFC6CD-7B00-4018-A1A1-49606826946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2481943" cy="541397"/>
          </a:xfrm>
          <a:solidFill>
            <a:srgbClr val="E48312"/>
          </a:solidFill>
        </p:spPr>
        <p:txBody>
          <a:bodyPr anchor="ctr">
            <a:normAutofit/>
          </a:bodyPr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指定開課者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8E644EF-EB1F-45A9-BD10-AF64FC91D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81622" y="856871"/>
            <a:ext cx="8767381" cy="4055597"/>
          </a:xfrm>
          <a:prstGeom prst="rect">
            <a:avLst/>
          </a:prstGeom>
          <a:noFill/>
          <a:ln>
            <a:solidFill>
              <a:srgbClr val="CCCCCC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文字方塊 30">
            <a:extLst>
              <a:ext uri="{FF2B5EF4-FFF2-40B4-BE49-F238E27FC236}">
                <a16:creationId xmlns:a16="http://schemas.microsoft.com/office/drawing/2014/main" id="{CDF26A0F-9BDF-4148-BAB9-9D86C91F288A}"/>
              </a:ext>
            </a:extLst>
          </p:cNvPr>
          <p:cNvSpPr txBox="1"/>
          <p:nvPr/>
        </p:nvSpPr>
        <p:spPr>
          <a:xfrm>
            <a:off x="248823" y="719491"/>
            <a:ext cx="2872576" cy="4452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加入「課程管理者」角色的帳號，就可以開課並管理自己的課程，但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不可以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管理其他人的課程。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加入角色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從「使用者管理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角色管理」進入「課程管理者」的頁面，透過「新增」帳號，指定開課者。</a:t>
            </a:r>
          </a:p>
        </p:txBody>
      </p:sp>
    </p:spTree>
    <p:extLst>
      <p:ext uri="{BB962C8B-B14F-4D97-AF65-F5344CB8AC3E}">
        <p14:creationId xmlns:p14="http://schemas.microsoft.com/office/powerpoint/2010/main" val="209316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5910;p54">
            <a:extLst>
              <a:ext uri="{FF2B5EF4-FFF2-40B4-BE49-F238E27FC236}">
                <a16:creationId xmlns:a16="http://schemas.microsoft.com/office/drawing/2014/main" id="{1F984844-4570-488A-B6C1-815E718D7AF7}"/>
              </a:ext>
            </a:extLst>
          </p:cNvPr>
          <p:cNvSpPr>
            <a:spLocks noChangeAspect="1"/>
          </p:cNvSpPr>
          <p:nvPr/>
        </p:nvSpPr>
        <p:spPr>
          <a:xfrm>
            <a:off x="172181" y="316549"/>
            <a:ext cx="280923" cy="280946"/>
          </a:xfrm>
          <a:custGeom>
            <a:avLst/>
            <a:gdLst/>
            <a:ahLst/>
            <a:cxnLst/>
            <a:rect l="l" t="t" r="r" b="b"/>
            <a:pathLst>
              <a:path w="12760" h="12761" extrusionOk="0">
                <a:moveTo>
                  <a:pt x="6427" y="3592"/>
                </a:moveTo>
                <a:cubicBezTo>
                  <a:pt x="7939" y="3592"/>
                  <a:pt x="9168" y="4821"/>
                  <a:pt x="9168" y="6365"/>
                </a:cubicBezTo>
                <a:cubicBezTo>
                  <a:pt x="9168" y="7846"/>
                  <a:pt x="7908" y="9106"/>
                  <a:pt x="6427" y="9106"/>
                </a:cubicBezTo>
                <a:cubicBezTo>
                  <a:pt x="4883" y="9106"/>
                  <a:pt x="3655" y="7877"/>
                  <a:pt x="3655" y="6365"/>
                </a:cubicBezTo>
                <a:cubicBezTo>
                  <a:pt x="3655" y="4821"/>
                  <a:pt x="4883" y="3592"/>
                  <a:pt x="6427" y="3592"/>
                </a:cubicBezTo>
                <a:close/>
                <a:moveTo>
                  <a:pt x="5829" y="1"/>
                </a:moveTo>
                <a:cubicBezTo>
                  <a:pt x="5356" y="1"/>
                  <a:pt x="5009" y="347"/>
                  <a:pt x="5009" y="852"/>
                </a:cubicBezTo>
                <a:lnTo>
                  <a:pt x="5009" y="1576"/>
                </a:lnTo>
                <a:cubicBezTo>
                  <a:pt x="4631" y="1702"/>
                  <a:pt x="4285" y="1828"/>
                  <a:pt x="3970" y="2017"/>
                </a:cubicBezTo>
                <a:lnTo>
                  <a:pt x="3466" y="1513"/>
                </a:lnTo>
                <a:cubicBezTo>
                  <a:pt x="3308" y="1356"/>
                  <a:pt x="3088" y="1277"/>
                  <a:pt x="2867" y="1277"/>
                </a:cubicBezTo>
                <a:cubicBezTo>
                  <a:pt x="2647" y="1277"/>
                  <a:pt x="2426" y="1356"/>
                  <a:pt x="2269" y="1513"/>
                </a:cubicBezTo>
                <a:lnTo>
                  <a:pt x="1481" y="2301"/>
                </a:lnTo>
                <a:cubicBezTo>
                  <a:pt x="1166" y="2616"/>
                  <a:pt x="1166" y="3151"/>
                  <a:pt x="1481" y="3466"/>
                </a:cubicBezTo>
                <a:lnTo>
                  <a:pt x="2017" y="4002"/>
                </a:lnTo>
                <a:cubicBezTo>
                  <a:pt x="1796" y="4317"/>
                  <a:pt x="1701" y="4664"/>
                  <a:pt x="1575" y="5010"/>
                </a:cubicBezTo>
                <a:lnTo>
                  <a:pt x="819" y="5010"/>
                </a:lnTo>
                <a:cubicBezTo>
                  <a:pt x="347" y="5010"/>
                  <a:pt x="0" y="5357"/>
                  <a:pt x="0" y="5829"/>
                </a:cubicBezTo>
                <a:lnTo>
                  <a:pt x="0" y="6932"/>
                </a:lnTo>
                <a:cubicBezTo>
                  <a:pt x="0" y="7405"/>
                  <a:pt x="347" y="7783"/>
                  <a:pt x="819" y="7783"/>
                </a:cubicBezTo>
                <a:lnTo>
                  <a:pt x="1575" y="7783"/>
                </a:lnTo>
                <a:cubicBezTo>
                  <a:pt x="1701" y="8129"/>
                  <a:pt x="1796" y="8476"/>
                  <a:pt x="2017" y="8791"/>
                </a:cubicBezTo>
                <a:lnTo>
                  <a:pt x="1481" y="9295"/>
                </a:lnTo>
                <a:cubicBezTo>
                  <a:pt x="1166" y="9610"/>
                  <a:pt x="1166" y="10177"/>
                  <a:pt x="1481" y="10492"/>
                </a:cubicBezTo>
                <a:lnTo>
                  <a:pt x="2269" y="11280"/>
                </a:lnTo>
                <a:cubicBezTo>
                  <a:pt x="2426" y="11437"/>
                  <a:pt x="2647" y="11516"/>
                  <a:pt x="2867" y="11516"/>
                </a:cubicBezTo>
                <a:cubicBezTo>
                  <a:pt x="3088" y="11516"/>
                  <a:pt x="3308" y="11437"/>
                  <a:pt x="3466" y="11280"/>
                </a:cubicBezTo>
                <a:lnTo>
                  <a:pt x="3970" y="10776"/>
                </a:lnTo>
                <a:cubicBezTo>
                  <a:pt x="4285" y="10965"/>
                  <a:pt x="4631" y="11091"/>
                  <a:pt x="5009" y="11185"/>
                </a:cubicBezTo>
                <a:lnTo>
                  <a:pt x="5009" y="11941"/>
                </a:lnTo>
                <a:cubicBezTo>
                  <a:pt x="5009" y="12414"/>
                  <a:pt x="5356" y="12760"/>
                  <a:pt x="5829" y="12760"/>
                </a:cubicBezTo>
                <a:lnTo>
                  <a:pt x="6931" y="12760"/>
                </a:lnTo>
                <a:cubicBezTo>
                  <a:pt x="7404" y="12760"/>
                  <a:pt x="7750" y="12414"/>
                  <a:pt x="7750" y="11941"/>
                </a:cubicBezTo>
                <a:lnTo>
                  <a:pt x="7750" y="11185"/>
                </a:lnTo>
                <a:cubicBezTo>
                  <a:pt x="8097" y="11091"/>
                  <a:pt x="8475" y="10965"/>
                  <a:pt x="8790" y="10776"/>
                </a:cubicBezTo>
                <a:lnTo>
                  <a:pt x="9294" y="11280"/>
                </a:lnTo>
                <a:cubicBezTo>
                  <a:pt x="9452" y="11437"/>
                  <a:pt x="9664" y="11516"/>
                  <a:pt x="9877" y="11516"/>
                </a:cubicBezTo>
                <a:cubicBezTo>
                  <a:pt x="10090" y="11516"/>
                  <a:pt x="10302" y="11437"/>
                  <a:pt x="10460" y="11280"/>
                </a:cubicBezTo>
                <a:lnTo>
                  <a:pt x="11247" y="10492"/>
                </a:lnTo>
                <a:cubicBezTo>
                  <a:pt x="11563" y="10177"/>
                  <a:pt x="11563" y="9610"/>
                  <a:pt x="11247" y="9295"/>
                </a:cubicBezTo>
                <a:lnTo>
                  <a:pt x="10743" y="8791"/>
                </a:lnTo>
                <a:cubicBezTo>
                  <a:pt x="10932" y="8476"/>
                  <a:pt x="11058" y="8129"/>
                  <a:pt x="11184" y="7783"/>
                </a:cubicBezTo>
                <a:lnTo>
                  <a:pt x="11941" y="7783"/>
                </a:lnTo>
                <a:cubicBezTo>
                  <a:pt x="12413" y="7783"/>
                  <a:pt x="12760" y="7405"/>
                  <a:pt x="12760" y="6932"/>
                </a:cubicBezTo>
                <a:lnTo>
                  <a:pt x="12760" y="5829"/>
                </a:lnTo>
                <a:cubicBezTo>
                  <a:pt x="12760" y="5325"/>
                  <a:pt x="12350" y="4979"/>
                  <a:pt x="11941" y="4979"/>
                </a:cubicBezTo>
                <a:lnTo>
                  <a:pt x="11184" y="4979"/>
                </a:lnTo>
                <a:cubicBezTo>
                  <a:pt x="11058" y="4632"/>
                  <a:pt x="10932" y="4254"/>
                  <a:pt x="10743" y="3939"/>
                </a:cubicBezTo>
                <a:lnTo>
                  <a:pt x="11247" y="3435"/>
                </a:lnTo>
                <a:cubicBezTo>
                  <a:pt x="11563" y="3120"/>
                  <a:pt x="11563" y="2553"/>
                  <a:pt x="11247" y="2238"/>
                </a:cubicBezTo>
                <a:lnTo>
                  <a:pt x="10460" y="1450"/>
                </a:lnTo>
                <a:cubicBezTo>
                  <a:pt x="10302" y="1293"/>
                  <a:pt x="10090" y="1214"/>
                  <a:pt x="9877" y="1214"/>
                </a:cubicBezTo>
                <a:cubicBezTo>
                  <a:pt x="9664" y="1214"/>
                  <a:pt x="9452" y="1293"/>
                  <a:pt x="9294" y="1450"/>
                </a:cubicBezTo>
                <a:lnTo>
                  <a:pt x="8790" y="1986"/>
                </a:lnTo>
                <a:cubicBezTo>
                  <a:pt x="8475" y="1765"/>
                  <a:pt x="8097" y="1671"/>
                  <a:pt x="7750" y="1545"/>
                </a:cubicBezTo>
                <a:lnTo>
                  <a:pt x="7750" y="852"/>
                </a:lnTo>
                <a:cubicBezTo>
                  <a:pt x="7750" y="379"/>
                  <a:pt x="7404" y="1"/>
                  <a:pt x="6931" y="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AFBFC6CD-7B00-4018-A1A1-49606826946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2481943" cy="541397"/>
          </a:xfrm>
          <a:solidFill>
            <a:srgbClr val="E48312"/>
          </a:solidFill>
        </p:spPr>
        <p:txBody>
          <a:bodyPr anchor="ctr">
            <a:normAutofit/>
          </a:bodyPr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設定開課者權限</a:t>
            </a: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CDF26A0F-9BDF-4148-BAB9-9D86C91F288A}"/>
              </a:ext>
            </a:extLst>
          </p:cNvPr>
          <p:cNvSpPr txBox="1"/>
          <p:nvPr/>
        </p:nvSpPr>
        <p:spPr>
          <a:xfrm>
            <a:off x="312642" y="779597"/>
            <a:ext cx="3673420" cy="5558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系統提供為每一個開課者設定不同的管理權限。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設定方式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系統管理者可以從「課程管理中心」側欄，進入「管理功能指派」設定，為了避免開課者的權限太大，建議只保留以下權限：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zh-TW" altLang="en-US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講師管理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設定課程資訊時，可以新增講者。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zh-TW" altLang="en-US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學程管理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規劃單位內哪些人要上哪些課程。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zh-TW" altLang="en-US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角色管理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在學程中，指定哪些人要參與。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1BA5F6C0-578C-4276-9560-EC8082C92C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4208" y="1385887"/>
            <a:ext cx="7620000" cy="4086225"/>
          </a:xfrm>
          <a:prstGeom prst="rect">
            <a:avLst/>
          </a:prstGeom>
          <a:ln>
            <a:solidFill>
              <a:srgbClr val="CCCCCC"/>
            </a:solidFill>
          </a:ln>
        </p:spPr>
      </p:pic>
    </p:spTree>
    <p:extLst>
      <p:ext uri="{BB962C8B-B14F-4D97-AF65-F5344CB8AC3E}">
        <p14:creationId xmlns:p14="http://schemas.microsoft.com/office/powerpoint/2010/main" val="60783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圖片 20">
            <a:extLst>
              <a:ext uri="{FF2B5EF4-FFF2-40B4-BE49-F238E27FC236}">
                <a16:creationId xmlns:a16="http://schemas.microsoft.com/office/drawing/2014/main" id="{3C34C053-B578-45BE-B621-EE39CD448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237" y="1322546"/>
            <a:ext cx="7348591" cy="4212908"/>
          </a:xfrm>
          <a:prstGeom prst="rect">
            <a:avLst/>
          </a:prstGeom>
          <a:ln>
            <a:solidFill>
              <a:srgbClr val="CCCCCC"/>
            </a:solidFill>
          </a:ln>
        </p:spPr>
      </p:pic>
      <p:sp>
        <p:nvSpPr>
          <p:cNvPr id="47" name="Google Shape;5910;p54">
            <a:extLst>
              <a:ext uri="{FF2B5EF4-FFF2-40B4-BE49-F238E27FC236}">
                <a16:creationId xmlns:a16="http://schemas.microsoft.com/office/drawing/2014/main" id="{1F984844-4570-488A-B6C1-815E718D7AF7}"/>
              </a:ext>
            </a:extLst>
          </p:cNvPr>
          <p:cNvSpPr>
            <a:spLocks noChangeAspect="1"/>
          </p:cNvSpPr>
          <p:nvPr/>
        </p:nvSpPr>
        <p:spPr>
          <a:xfrm>
            <a:off x="172181" y="316549"/>
            <a:ext cx="280923" cy="280946"/>
          </a:xfrm>
          <a:custGeom>
            <a:avLst/>
            <a:gdLst/>
            <a:ahLst/>
            <a:cxnLst/>
            <a:rect l="l" t="t" r="r" b="b"/>
            <a:pathLst>
              <a:path w="12760" h="12761" extrusionOk="0">
                <a:moveTo>
                  <a:pt x="6427" y="3592"/>
                </a:moveTo>
                <a:cubicBezTo>
                  <a:pt x="7939" y="3592"/>
                  <a:pt x="9168" y="4821"/>
                  <a:pt x="9168" y="6365"/>
                </a:cubicBezTo>
                <a:cubicBezTo>
                  <a:pt x="9168" y="7846"/>
                  <a:pt x="7908" y="9106"/>
                  <a:pt x="6427" y="9106"/>
                </a:cubicBezTo>
                <a:cubicBezTo>
                  <a:pt x="4883" y="9106"/>
                  <a:pt x="3655" y="7877"/>
                  <a:pt x="3655" y="6365"/>
                </a:cubicBezTo>
                <a:cubicBezTo>
                  <a:pt x="3655" y="4821"/>
                  <a:pt x="4883" y="3592"/>
                  <a:pt x="6427" y="3592"/>
                </a:cubicBezTo>
                <a:close/>
                <a:moveTo>
                  <a:pt x="5829" y="1"/>
                </a:moveTo>
                <a:cubicBezTo>
                  <a:pt x="5356" y="1"/>
                  <a:pt x="5009" y="347"/>
                  <a:pt x="5009" y="852"/>
                </a:cubicBezTo>
                <a:lnTo>
                  <a:pt x="5009" y="1576"/>
                </a:lnTo>
                <a:cubicBezTo>
                  <a:pt x="4631" y="1702"/>
                  <a:pt x="4285" y="1828"/>
                  <a:pt x="3970" y="2017"/>
                </a:cubicBezTo>
                <a:lnTo>
                  <a:pt x="3466" y="1513"/>
                </a:lnTo>
                <a:cubicBezTo>
                  <a:pt x="3308" y="1356"/>
                  <a:pt x="3088" y="1277"/>
                  <a:pt x="2867" y="1277"/>
                </a:cubicBezTo>
                <a:cubicBezTo>
                  <a:pt x="2647" y="1277"/>
                  <a:pt x="2426" y="1356"/>
                  <a:pt x="2269" y="1513"/>
                </a:cubicBezTo>
                <a:lnTo>
                  <a:pt x="1481" y="2301"/>
                </a:lnTo>
                <a:cubicBezTo>
                  <a:pt x="1166" y="2616"/>
                  <a:pt x="1166" y="3151"/>
                  <a:pt x="1481" y="3466"/>
                </a:cubicBezTo>
                <a:lnTo>
                  <a:pt x="2017" y="4002"/>
                </a:lnTo>
                <a:cubicBezTo>
                  <a:pt x="1796" y="4317"/>
                  <a:pt x="1701" y="4664"/>
                  <a:pt x="1575" y="5010"/>
                </a:cubicBezTo>
                <a:lnTo>
                  <a:pt x="819" y="5010"/>
                </a:lnTo>
                <a:cubicBezTo>
                  <a:pt x="347" y="5010"/>
                  <a:pt x="0" y="5357"/>
                  <a:pt x="0" y="5829"/>
                </a:cubicBezTo>
                <a:lnTo>
                  <a:pt x="0" y="6932"/>
                </a:lnTo>
                <a:cubicBezTo>
                  <a:pt x="0" y="7405"/>
                  <a:pt x="347" y="7783"/>
                  <a:pt x="819" y="7783"/>
                </a:cubicBezTo>
                <a:lnTo>
                  <a:pt x="1575" y="7783"/>
                </a:lnTo>
                <a:cubicBezTo>
                  <a:pt x="1701" y="8129"/>
                  <a:pt x="1796" y="8476"/>
                  <a:pt x="2017" y="8791"/>
                </a:cubicBezTo>
                <a:lnTo>
                  <a:pt x="1481" y="9295"/>
                </a:lnTo>
                <a:cubicBezTo>
                  <a:pt x="1166" y="9610"/>
                  <a:pt x="1166" y="10177"/>
                  <a:pt x="1481" y="10492"/>
                </a:cubicBezTo>
                <a:lnTo>
                  <a:pt x="2269" y="11280"/>
                </a:lnTo>
                <a:cubicBezTo>
                  <a:pt x="2426" y="11437"/>
                  <a:pt x="2647" y="11516"/>
                  <a:pt x="2867" y="11516"/>
                </a:cubicBezTo>
                <a:cubicBezTo>
                  <a:pt x="3088" y="11516"/>
                  <a:pt x="3308" y="11437"/>
                  <a:pt x="3466" y="11280"/>
                </a:cubicBezTo>
                <a:lnTo>
                  <a:pt x="3970" y="10776"/>
                </a:lnTo>
                <a:cubicBezTo>
                  <a:pt x="4285" y="10965"/>
                  <a:pt x="4631" y="11091"/>
                  <a:pt x="5009" y="11185"/>
                </a:cubicBezTo>
                <a:lnTo>
                  <a:pt x="5009" y="11941"/>
                </a:lnTo>
                <a:cubicBezTo>
                  <a:pt x="5009" y="12414"/>
                  <a:pt x="5356" y="12760"/>
                  <a:pt x="5829" y="12760"/>
                </a:cubicBezTo>
                <a:lnTo>
                  <a:pt x="6931" y="12760"/>
                </a:lnTo>
                <a:cubicBezTo>
                  <a:pt x="7404" y="12760"/>
                  <a:pt x="7750" y="12414"/>
                  <a:pt x="7750" y="11941"/>
                </a:cubicBezTo>
                <a:lnTo>
                  <a:pt x="7750" y="11185"/>
                </a:lnTo>
                <a:cubicBezTo>
                  <a:pt x="8097" y="11091"/>
                  <a:pt x="8475" y="10965"/>
                  <a:pt x="8790" y="10776"/>
                </a:cubicBezTo>
                <a:lnTo>
                  <a:pt x="9294" y="11280"/>
                </a:lnTo>
                <a:cubicBezTo>
                  <a:pt x="9452" y="11437"/>
                  <a:pt x="9664" y="11516"/>
                  <a:pt x="9877" y="11516"/>
                </a:cubicBezTo>
                <a:cubicBezTo>
                  <a:pt x="10090" y="11516"/>
                  <a:pt x="10302" y="11437"/>
                  <a:pt x="10460" y="11280"/>
                </a:cubicBezTo>
                <a:lnTo>
                  <a:pt x="11247" y="10492"/>
                </a:lnTo>
                <a:cubicBezTo>
                  <a:pt x="11563" y="10177"/>
                  <a:pt x="11563" y="9610"/>
                  <a:pt x="11247" y="9295"/>
                </a:cubicBezTo>
                <a:lnTo>
                  <a:pt x="10743" y="8791"/>
                </a:lnTo>
                <a:cubicBezTo>
                  <a:pt x="10932" y="8476"/>
                  <a:pt x="11058" y="8129"/>
                  <a:pt x="11184" y="7783"/>
                </a:cubicBezTo>
                <a:lnTo>
                  <a:pt x="11941" y="7783"/>
                </a:lnTo>
                <a:cubicBezTo>
                  <a:pt x="12413" y="7783"/>
                  <a:pt x="12760" y="7405"/>
                  <a:pt x="12760" y="6932"/>
                </a:cubicBezTo>
                <a:lnTo>
                  <a:pt x="12760" y="5829"/>
                </a:lnTo>
                <a:cubicBezTo>
                  <a:pt x="12760" y="5325"/>
                  <a:pt x="12350" y="4979"/>
                  <a:pt x="11941" y="4979"/>
                </a:cubicBezTo>
                <a:lnTo>
                  <a:pt x="11184" y="4979"/>
                </a:lnTo>
                <a:cubicBezTo>
                  <a:pt x="11058" y="4632"/>
                  <a:pt x="10932" y="4254"/>
                  <a:pt x="10743" y="3939"/>
                </a:cubicBezTo>
                <a:lnTo>
                  <a:pt x="11247" y="3435"/>
                </a:lnTo>
                <a:cubicBezTo>
                  <a:pt x="11563" y="3120"/>
                  <a:pt x="11563" y="2553"/>
                  <a:pt x="11247" y="2238"/>
                </a:cubicBezTo>
                <a:lnTo>
                  <a:pt x="10460" y="1450"/>
                </a:lnTo>
                <a:cubicBezTo>
                  <a:pt x="10302" y="1293"/>
                  <a:pt x="10090" y="1214"/>
                  <a:pt x="9877" y="1214"/>
                </a:cubicBezTo>
                <a:cubicBezTo>
                  <a:pt x="9664" y="1214"/>
                  <a:pt x="9452" y="1293"/>
                  <a:pt x="9294" y="1450"/>
                </a:cubicBezTo>
                <a:lnTo>
                  <a:pt x="8790" y="1986"/>
                </a:lnTo>
                <a:cubicBezTo>
                  <a:pt x="8475" y="1765"/>
                  <a:pt x="8097" y="1671"/>
                  <a:pt x="7750" y="1545"/>
                </a:cubicBezTo>
                <a:lnTo>
                  <a:pt x="7750" y="852"/>
                </a:lnTo>
                <a:cubicBezTo>
                  <a:pt x="7750" y="379"/>
                  <a:pt x="7404" y="1"/>
                  <a:pt x="6931" y="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AFBFC6CD-7B00-4018-A1A1-49606826946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2481943" cy="541397"/>
          </a:xfrm>
          <a:solidFill>
            <a:srgbClr val="E48312"/>
          </a:solidFill>
        </p:spPr>
        <p:txBody>
          <a:bodyPr anchor="ctr">
            <a:normAutofit/>
          </a:bodyPr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建立課程類別</a:t>
            </a: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CDF26A0F-9BDF-4148-BAB9-9D86C91F288A}"/>
              </a:ext>
            </a:extLst>
          </p:cNvPr>
          <p:cNvSpPr txBox="1"/>
          <p:nvPr/>
        </p:nvSpPr>
        <p:spPr>
          <a:xfrm>
            <a:off x="320277" y="933143"/>
            <a:ext cx="3667338" cy="5180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課程類別常應用於訓練的規劃，例如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哪些人應該在什麼時候要完成特定類別的課程至少幾小時。建議由專人負責規劃，並且在開課前完成，避免混亂。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建立方式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有管理權限的帳號從「開課管理」側欄進入「課程類別管理」，就可以新增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or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匯入課程類別、子類別，以及排序。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258ED0E9-CF45-437E-B533-DD3BDF9AE3A5}"/>
              </a:ext>
            </a:extLst>
          </p:cNvPr>
          <p:cNvGrpSpPr/>
          <p:nvPr/>
        </p:nvGrpSpPr>
        <p:grpSpPr>
          <a:xfrm>
            <a:off x="7091464" y="1187865"/>
            <a:ext cx="1425026" cy="942492"/>
            <a:chOff x="10058400" y="2744291"/>
            <a:chExt cx="1425026" cy="942492"/>
          </a:xfrm>
        </p:grpSpPr>
        <p:cxnSp>
          <p:nvCxnSpPr>
            <p:cNvPr id="10" name="直線接點 9">
              <a:extLst>
                <a:ext uri="{FF2B5EF4-FFF2-40B4-BE49-F238E27FC236}">
                  <a16:creationId xmlns:a16="http://schemas.microsoft.com/office/drawing/2014/main" id="{6621DC68-2DC4-40EF-853F-072619E84D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58400" y="2915017"/>
              <a:ext cx="632298" cy="771766"/>
            </a:xfrm>
            <a:prstGeom prst="line">
              <a:avLst/>
            </a:prstGeom>
            <a:ln w="25400">
              <a:solidFill>
                <a:srgbClr val="FF6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矩形: 圓角 7">
              <a:extLst>
                <a:ext uri="{FF2B5EF4-FFF2-40B4-BE49-F238E27FC236}">
                  <a16:creationId xmlns:a16="http://schemas.microsoft.com/office/drawing/2014/main" id="{33146E30-286E-4FCD-BB12-7318C1F945AE}"/>
                </a:ext>
              </a:extLst>
            </p:cNvPr>
            <p:cNvSpPr/>
            <p:nvPr/>
          </p:nvSpPr>
          <p:spPr>
            <a:xfrm>
              <a:off x="10204316" y="2744291"/>
              <a:ext cx="1279110" cy="341453"/>
            </a:xfrm>
            <a:prstGeom prst="roundRect">
              <a:avLst/>
            </a:prstGeom>
            <a:solidFill>
              <a:srgbClr val="FF6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新增類別</a:t>
              </a:r>
            </a:p>
          </p:txBody>
        </p:sp>
      </p:grp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AD0DA0BB-637B-4670-94E8-1EE702481D9C}"/>
              </a:ext>
            </a:extLst>
          </p:cNvPr>
          <p:cNvGrpSpPr/>
          <p:nvPr/>
        </p:nvGrpSpPr>
        <p:grpSpPr>
          <a:xfrm>
            <a:off x="3881336" y="3570637"/>
            <a:ext cx="713609" cy="553785"/>
            <a:chOff x="10729176" y="2511639"/>
            <a:chExt cx="713609" cy="553785"/>
          </a:xfrm>
        </p:grpSpPr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id="{67309BFC-3BB7-49C8-8365-28ADC11C57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142048" y="2511639"/>
              <a:ext cx="226992" cy="341453"/>
            </a:xfrm>
            <a:prstGeom prst="line">
              <a:avLst/>
            </a:prstGeom>
            <a:ln w="25400">
              <a:solidFill>
                <a:srgbClr val="FF6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矩形: 圓角 18">
              <a:extLst>
                <a:ext uri="{FF2B5EF4-FFF2-40B4-BE49-F238E27FC236}">
                  <a16:creationId xmlns:a16="http://schemas.microsoft.com/office/drawing/2014/main" id="{20D8F3A2-8D1D-42C1-A55C-61BD28DFB9FA}"/>
                </a:ext>
              </a:extLst>
            </p:cNvPr>
            <p:cNvSpPr/>
            <p:nvPr/>
          </p:nvSpPr>
          <p:spPr>
            <a:xfrm>
              <a:off x="10729176" y="2723971"/>
              <a:ext cx="713609" cy="341453"/>
            </a:xfrm>
            <a:prstGeom prst="roundRect">
              <a:avLst/>
            </a:prstGeom>
            <a:solidFill>
              <a:srgbClr val="FF6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排序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000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5910;p54">
            <a:extLst>
              <a:ext uri="{FF2B5EF4-FFF2-40B4-BE49-F238E27FC236}">
                <a16:creationId xmlns:a16="http://schemas.microsoft.com/office/drawing/2014/main" id="{1F984844-4570-488A-B6C1-815E718D7AF7}"/>
              </a:ext>
            </a:extLst>
          </p:cNvPr>
          <p:cNvSpPr>
            <a:spLocks noChangeAspect="1"/>
          </p:cNvSpPr>
          <p:nvPr/>
        </p:nvSpPr>
        <p:spPr>
          <a:xfrm>
            <a:off x="172181" y="316549"/>
            <a:ext cx="280923" cy="280946"/>
          </a:xfrm>
          <a:custGeom>
            <a:avLst/>
            <a:gdLst/>
            <a:ahLst/>
            <a:cxnLst/>
            <a:rect l="l" t="t" r="r" b="b"/>
            <a:pathLst>
              <a:path w="12760" h="12761" extrusionOk="0">
                <a:moveTo>
                  <a:pt x="6427" y="3592"/>
                </a:moveTo>
                <a:cubicBezTo>
                  <a:pt x="7939" y="3592"/>
                  <a:pt x="9168" y="4821"/>
                  <a:pt x="9168" y="6365"/>
                </a:cubicBezTo>
                <a:cubicBezTo>
                  <a:pt x="9168" y="7846"/>
                  <a:pt x="7908" y="9106"/>
                  <a:pt x="6427" y="9106"/>
                </a:cubicBezTo>
                <a:cubicBezTo>
                  <a:pt x="4883" y="9106"/>
                  <a:pt x="3655" y="7877"/>
                  <a:pt x="3655" y="6365"/>
                </a:cubicBezTo>
                <a:cubicBezTo>
                  <a:pt x="3655" y="4821"/>
                  <a:pt x="4883" y="3592"/>
                  <a:pt x="6427" y="3592"/>
                </a:cubicBezTo>
                <a:close/>
                <a:moveTo>
                  <a:pt x="5829" y="1"/>
                </a:moveTo>
                <a:cubicBezTo>
                  <a:pt x="5356" y="1"/>
                  <a:pt x="5009" y="347"/>
                  <a:pt x="5009" y="852"/>
                </a:cubicBezTo>
                <a:lnTo>
                  <a:pt x="5009" y="1576"/>
                </a:lnTo>
                <a:cubicBezTo>
                  <a:pt x="4631" y="1702"/>
                  <a:pt x="4285" y="1828"/>
                  <a:pt x="3970" y="2017"/>
                </a:cubicBezTo>
                <a:lnTo>
                  <a:pt x="3466" y="1513"/>
                </a:lnTo>
                <a:cubicBezTo>
                  <a:pt x="3308" y="1356"/>
                  <a:pt x="3088" y="1277"/>
                  <a:pt x="2867" y="1277"/>
                </a:cubicBezTo>
                <a:cubicBezTo>
                  <a:pt x="2647" y="1277"/>
                  <a:pt x="2426" y="1356"/>
                  <a:pt x="2269" y="1513"/>
                </a:cubicBezTo>
                <a:lnTo>
                  <a:pt x="1481" y="2301"/>
                </a:lnTo>
                <a:cubicBezTo>
                  <a:pt x="1166" y="2616"/>
                  <a:pt x="1166" y="3151"/>
                  <a:pt x="1481" y="3466"/>
                </a:cubicBezTo>
                <a:lnTo>
                  <a:pt x="2017" y="4002"/>
                </a:lnTo>
                <a:cubicBezTo>
                  <a:pt x="1796" y="4317"/>
                  <a:pt x="1701" y="4664"/>
                  <a:pt x="1575" y="5010"/>
                </a:cubicBezTo>
                <a:lnTo>
                  <a:pt x="819" y="5010"/>
                </a:lnTo>
                <a:cubicBezTo>
                  <a:pt x="347" y="5010"/>
                  <a:pt x="0" y="5357"/>
                  <a:pt x="0" y="5829"/>
                </a:cubicBezTo>
                <a:lnTo>
                  <a:pt x="0" y="6932"/>
                </a:lnTo>
                <a:cubicBezTo>
                  <a:pt x="0" y="7405"/>
                  <a:pt x="347" y="7783"/>
                  <a:pt x="819" y="7783"/>
                </a:cubicBezTo>
                <a:lnTo>
                  <a:pt x="1575" y="7783"/>
                </a:lnTo>
                <a:cubicBezTo>
                  <a:pt x="1701" y="8129"/>
                  <a:pt x="1796" y="8476"/>
                  <a:pt x="2017" y="8791"/>
                </a:cubicBezTo>
                <a:lnTo>
                  <a:pt x="1481" y="9295"/>
                </a:lnTo>
                <a:cubicBezTo>
                  <a:pt x="1166" y="9610"/>
                  <a:pt x="1166" y="10177"/>
                  <a:pt x="1481" y="10492"/>
                </a:cubicBezTo>
                <a:lnTo>
                  <a:pt x="2269" y="11280"/>
                </a:lnTo>
                <a:cubicBezTo>
                  <a:pt x="2426" y="11437"/>
                  <a:pt x="2647" y="11516"/>
                  <a:pt x="2867" y="11516"/>
                </a:cubicBezTo>
                <a:cubicBezTo>
                  <a:pt x="3088" y="11516"/>
                  <a:pt x="3308" y="11437"/>
                  <a:pt x="3466" y="11280"/>
                </a:cubicBezTo>
                <a:lnTo>
                  <a:pt x="3970" y="10776"/>
                </a:lnTo>
                <a:cubicBezTo>
                  <a:pt x="4285" y="10965"/>
                  <a:pt x="4631" y="11091"/>
                  <a:pt x="5009" y="11185"/>
                </a:cubicBezTo>
                <a:lnTo>
                  <a:pt x="5009" y="11941"/>
                </a:lnTo>
                <a:cubicBezTo>
                  <a:pt x="5009" y="12414"/>
                  <a:pt x="5356" y="12760"/>
                  <a:pt x="5829" y="12760"/>
                </a:cubicBezTo>
                <a:lnTo>
                  <a:pt x="6931" y="12760"/>
                </a:lnTo>
                <a:cubicBezTo>
                  <a:pt x="7404" y="12760"/>
                  <a:pt x="7750" y="12414"/>
                  <a:pt x="7750" y="11941"/>
                </a:cubicBezTo>
                <a:lnTo>
                  <a:pt x="7750" y="11185"/>
                </a:lnTo>
                <a:cubicBezTo>
                  <a:pt x="8097" y="11091"/>
                  <a:pt x="8475" y="10965"/>
                  <a:pt x="8790" y="10776"/>
                </a:cubicBezTo>
                <a:lnTo>
                  <a:pt x="9294" y="11280"/>
                </a:lnTo>
                <a:cubicBezTo>
                  <a:pt x="9452" y="11437"/>
                  <a:pt x="9664" y="11516"/>
                  <a:pt x="9877" y="11516"/>
                </a:cubicBezTo>
                <a:cubicBezTo>
                  <a:pt x="10090" y="11516"/>
                  <a:pt x="10302" y="11437"/>
                  <a:pt x="10460" y="11280"/>
                </a:cubicBezTo>
                <a:lnTo>
                  <a:pt x="11247" y="10492"/>
                </a:lnTo>
                <a:cubicBezTo>
                  <a:pt x="11563" y="10177"/>
                  <a:pt x="11563" y="9610"/>
                  <a:pt x="11247" y="9295"/>
                </a:cubicBezTo>
                <a:lnTo>
                  <a:pt x="10743" y="8791"/>
                </a:lnTo>
                <a:cubicBezTo>
                  <a:pt x="10932" y="8476"/>
                  <a:pt x="11058" y="8129"/>
                  <a:pt x="11184" y="7783"/>
                </a:cubicBezTo>
                <a:lnTo>
                  <a:pt x="11941" y="7783"/>
                </a:lnTo>
                <a:cubicBezTo>
                  <a:pt x="12413" y="7783"/>
                  <a:pt x="12760" y="7405"/>
                  <a:pt x="12760" y="6932"/>
                </a:cubicBezTo>
                <a:lnTo>
                  <a:pt x="12760" y="5829"/>
                </a:lnTo>
                <a:cubicBezTo>
                  <a:pt x="12760" y="5325"/>
                  <a:pt x="12350" y="4979"/>
                  <a:pt x="11941" y="4979"/>
                </a:cubicBezTo>
                <a:lnTo>
                  <a:pt x="11184" y="4979"/>
                </a:lnTo>
                <a:cubicBezTo>
                  <a:pt x="11058" y="4632"/>
                  <a:pt x="10932" y="4254"/>
                  <a:pt x="10743" y="3939"/>
                </a:cubicBezTo>
                <a:lnTo>
                  <a:pt x="11247" y="3435"/>
                </a:lnTo>
                <a:cubicBezTo>
                  <a:pt x="11563" y="3120"/>
                  <a:pt x="11563" y="2553"/>
                  <a:pt x="11247" y="2238"/>
                </a:cubicBezTo>
                <a:lnTo>
                  <a:pt x="10460" y="1450"/>
                </a:lnTo>
                <a:cubicBezTo>
                  <a:pt x="10302" y="1293"/>
                  <a:pt x="10090" y="1214"/>
                  <a:pt x="9877" y="1214"/>
                </a:cubicBezTo>
                <a:cubicBezTo>
                  <a:pt x="9664" y="1214"/>
                  <a:pt x="9452" y="1293"/>
                  <a:pt x="9294" y="1450"/>
                </a:cubicBezTo>
                <a:lnTo>
                  <a:pt x="8790" y="1986"/>
                </a:lnTo>
                <a:cubicBezTo>
                  <a:pt x="8475" y="1765"/>
                  <a:pt x="8097" y="1671"/>
                  <a:pt x="7750" y="1545"/>
                </a:cubicBezTo>
                <a:lnTo>
                  <a:pt x="7750" y="852"/>
                </a:lnTo>
                <a:cubicBezTo>
                  <a:pt x="7750" y="379"/>
                  <a:pt x="7404" y="1"/>
                  <a:pt x="6931" y="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AFBFC6CD-7B00-4018-A1A1-49606826946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2481943" cy="541397"/>
          </a:xfrm>
          <a:solidFill>
            <a:srgbClr val="E48312"/>
          </a:solidFill>
        </p:spPr>
        <p:txBody>
          <a:bodyPr anchor="ctr">
            <a:normAutofit/>
          </a:bodyPr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場地管理</a:t>
            </a: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CDF26A0F-9BDF-4148-BAB9-9D86C91F288A}"/>
              </a:ext>
            </a:extLst>
          </p:cNvPr>
          <p:cNvSpPr txBox="1"/>
          <p:nvPr/>
        </p:nvSpPr>
        <p:spPr>
          <a:xfrm>
            <a:off x="304478" y="751814"/>
            <a:ext cx="3393596" cy="5652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場地管理主要應用在面授課程，因為在實體訓練中通常會約定時間與地點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例如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A401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建議由專人負責規劃，並且在開課前完成。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設定方式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有權限的帳號從「開課管理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場地管理」頁，可以新增場地資訊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含資源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地點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，也可預約場地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or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查看預約資訊。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2888B20-1ADF-4306-9C2C-E285926B0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680" y="1062198"/>
            <a:ext cx="7738723" cy="4176306"/>
          </a:xfrm>
          <a:prstGeom prst="rect">
            <a:avLst/>
          </a:prstGeom>
          <a:noFill/>
          <a:ln>
            <a:solidFill>
              <a:srgbClr val="CCCCCC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群組 9">
            <a:extLst>
              <a:ext uri="{FF2B5EF4-FFF2-40B4-BE49-F238E27FC236}">
                <a16:creationId xmlns:a16="http://schemas.microsoft.com/office/drawing/2014/main" id="{EE3BBAF0-03B9-4804-A768-FC9F435C8EBF}"/>
              </a:ext>
            </a:extLst>
          </p:cNvPr>
          <p:cNvGrpSpPr/>
          <p:nvPr/>
        </p:nvGrpSpPr>
        <p:grpSpPr>
          <a:xfrm>
            <a:off x="9383750" y="4481172"/>
            <a:ext cx="1242100" cy="620012"/>
            <a:chOff x="7366442" y="254276"/>
            <a:chExt cx="1242100" cy="620012"/>
          </a:xfrm>
        </p:grpSpPr>
        <p:cxnSp>
          <p:nvCxnSpPr>
            <p:cNvPr id="11" name="直線單箭頭接點 10">
              <a:extLst>
                <a:ext uri="{FF2B5EF4-FFF2-40B4-BE49-F238E27FC236}">
                  <a16:creationId xmlns:a16="http://schemas.microsoft.com/office/drawing/2014/main" id="{EC82AD2C-DEC2-4FC6-83F6-FCCB4373A4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48346" y="254276"/>
              <a:ext cx="334065" cy="388632"/>
            </a:xfrm>
            <a:prstGeom prst="straightConnector1">
              <a:avLst/>
            </a:prstGeom>
            <a:ln w="28575">
              <a:solidFill>
                <a:srgbClr val="FF6000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矩形: 圓角 11">
              <a:extLst>
                <a:ext uri="{FF2B5EF4-FFF2-40B4-BE49-F238E27FC236}">
                  <a16:creationId xmlns:a16="http://schemas.microsoft.com/office/drawing/2014/main" id="{BBB80312-3960-4E33-BE9E-99B670E9F591}"/>
                </a:ext>
              </a:extLst>
            </p:cNvPr>
            <p:cNvSpPr/>
            <p:nvPr/>
          </p:nvSpPr>
          <p:spPr>
            <a:xfrm>
              <a:off x="7366442" y="514288"/>
              <a:ext cx="1242100" cy="360000"/>
            </a:xfrm>
            <a:prstGeom prst="roundRect">
              <a:avLst/>
            </a:prstGeom>
            <a:solidFill>
              <a:srgbClr val="FF600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預約場地</a:t>
              </a:r>
            </a:p>
          </p:txBody>
        </p:sp>
      </p:grp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76E8716D-6F39-4D31-B971-1D0514D6E3A6}"/>
              </a:ext>
            </a:extLst>
          </p:cNvPr>
          <p:cNvGrpSpPr/>
          <p:nvPr/>
        </p:nvGrpSpPr>
        <p:grpSpPr>
          <a:xfrm>
            <a:off x="10707389" y="2454705"/>
            <a:ext cx="1242100" cy="740988"/>
            <a:chOff x="7787410" y="-13826"/>
            <a:chExt cx="1242100" cy="740988"/>
          </a:xfrm>
        </p:grpSpPr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DDF1E35A-AC2C-482F-BD82-54BE4ECF2D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120283" y="246156"/>
              <a:ext cx="112249" cy="481006"/>
            </a:xfrm>
            <a:prstGeom prst="straightConnector1">
              <a:avLst/>
            </a:prstGeom>
            <a:ln w="28575">
              <a:solidFill>
                <a:srgbClr val="FF6000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矩形: 圓角 15">
              <a:extLst>
                <a:ext uri="{FF2B5EF4-FFF2-40B4-BE49-F238E27FC236}">
                  <a16:creationId xmlns:a16="http://schemas.microsoft.com/office/drawing/2014/main" id="{05F1E4EB-BC9F-4FDE-A5C3-2CD62281514A}"/>
                </a:ext>
              </a:extLst>
            </p:cNvPr>
            <p:cNvSpPr/>
            <p:nvPr/>
          </p:nvSpPr>
          <p:spPr>
            <a:xfrm>
              <a:off x="7787410" y="-13826"/>
              <a:ext cx="1242100" cy="360000"/>
            </a:xfrm>
            <a:prstGeom prst="roundRect">
              <a:avLst/>
            </a:prstGeom>
            <a:solidFill>
              <a:srgbClr val="FF600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預約資訊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012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5910;p54">
            <a:extLst>
              <a:ext uri="{FF2B5EF4-FFF2-40B4-BE49-F238E27FC236}">
                <a16:creationId xmlns:a16="http://schemas.microsoft.com/office/drawing/2014/main" id="{1F984844-4570-488A-B6C1-815E718D7AF7}"/>
              </a:ext>
            </a:extLst>
          </p:cNvPr>
          <p:cNvSpPr>
            <a:spLocks noChangeAspect="1"/>
          </p:cNvSpPr>
          <p:nvPr/>
        </p:nvSpPr>
        <p:spPr>
          <a:xfrm>
            <a:off x="172181" y="316549"/>
            <a:ext cx="280923" cy="280946"/>
          </a:xfrm>
          <a:custGeom>
            <a:avLst/>
            <a:gdLst/>
            <a:ahLst/>
            <a:cxnLst/>
            <a:rect l="l" t="t" r="r" b="b"/>
            <a:pathLst>
              <a:path w="12760" h="12761" extrusionOk="0">
                <a:moveTo>
                  <a:pt x="6427" y="3592"/>
                </a:moveTo>
                <a:cubicBezTo>
                  <a:pt x="7939" y="3592"/>
                  <a:pt x="9168" y="4821"/>
                  <a:pt x="9168" y="6365"/>
                </a:cubicBezTo>
                <a:cubicBezTo>
                  <a:pt x="9168" y="7846"/>
                  <a:pt x="7908" y="9106"/>
                  <a:pt x="6427" y="9106"/>
                </a:cubicBezTo>
                <a:cubicBezTo>
                  <a:pt x="4883" y="9106"/>
                  <a:pt x="3655" y="7877"/>
                  <a:pt x="3655" y="6365"/>
                </a:cubicBezTo>
                <a:cubicBezTo>
                  <a:pt x="3655" y="4821"/>
                  <a:pt x="4883" y="3592"/>
                  <a:pt x="6427" y="3592"/>
                </a:cubicBezTo>
                <a:close/>
                <a:moveTo>
                  <a:pt x="5829" y="1"/>
                </a:moveTo>
                <a:cubicBezTo>
                  <a:pt x="5356" y="1"/>
                  <a:pt x="5009" y="347"/>
                  <a:pt x="5009" y="852"/>
                </a:cubicBezTo>
                <a:lnTo>
                  <a:pt x="5009" y="1576"/>
                </a:lnTo>
                <a:cubicBezTo>
                  <a:pt x="4631" y="1702"/>
                  <a:pt x="4285" y="1828"/>
                  <a:pt x="3970" y="2017"/>
                </a:cubicBezTo>
                <a:lnTo>
                  <a:pt x="3466" y="1513"/>
                </a:lnTo>
                <a:cubicBezTo>
                  <a:pt x="3308" y="1356"/>
                  <a:pt x="3088" y="1277"/>
                  <a:pt x="2867" y="1277"/>
                </a:cubicBezTo>
                <a:cubicBezTo>
                  <a:pt x="2647" y="1277"/>
                  <a:pt x="2426" y="1356"/>
                  <a:pt x="2269" y="1513"/>
                </a:cubicBezTo>
                <a:lnTo>
                  <a:pt x="1481" y="2301"/>
                </a:lnTo>
                <a:cubicBezTo>
                  <a:pt x="1166" y="2616"/>
                  <a:pt x="1166" y="3151"/>
                  <a:pt x="1481" y="3466"/>
                </a:cubicBezTo>
                <a:lnTo>
                  <a:pt x="2017" y="4002"/>
                </a:lnTo>
                <a:cubicBezTo>
                  <a:pt x="1796" y="4317"/>
                  <a:pt x="1701" y="4664"/>
                  <a:pt x="1575" y="5010"/>
                </a:cubicBezTo>
                <a:lnTo>
                  <a:pt x="819" y="5010"/>
                </a:lnTo>
                <a:cubicBezTo>
                  <a:pt x="347" y="5010"/>
                  <a:pt x="0" y="5357"/>
                  <a:pt x="0" y="5829"/>
                </a:cubicBezTo>
                <a:lnTo>
                  <a:pt x="0" y="6932"/>
                </a:lnTo>
                <a:cubicBezTo>
                  <a:pt x="0" y="7405"/>
                  <a:pt x="347" y="7783"/>
                  <a:pt x="819" y="7783"/>
                </a:cubicBezTo>
                <a:lnTo>
                  <a:pt x="1575" y="7783"/>
                </a:lnTo>
                <a:cubicBezTo>
                  <a:pt x="1701" y="8129"/>
                  <a:pt x="1796" y="8476"/>
                  <a:pt x="2017" y="8791"/>
                </a:cubicBezTo>
                <a:lnTo>
                  <a:pt x="1481" y="9295"/>
                </a:lnTo>
                <a:cubicBezTo>
                  <a:pt x="1166" y="9610"/>
                  <a:pt x="1166" y="10177"/>
                  <a:pt x="1481" y="10492"/>
                </a:cubicBezTo>
                <a:lnTo>
                  <a:pt x="2269" y="11280"/>
                </a:lnTo>
                <a:cubicBezTo>
                  <a:pt x="2426" y="11437"/>
                  <a:pt x="2647" y="11516"/>
                  <a:pt x="2867" y="11516"/>
                </a:cubicBezTo>
                <a:cubicBezTo>
                  <a:pt x="3088" y="11516"/>
                  <a:pt x="3308" y="11437"/>
                  <a:pt x="3466" y="11280"/>
                </a:cubicBezTo>
                <a:lnTo>
                  <a:pt x="3970" y="10776"/>
                </a:lnTo>
                <a:cubicBezTo>
                  <a:pt x="4285" y="10965"/>
                  <a:pt x="4631" y="11091"/>
                  <a:pt x="5009" y="11185"/>
                </a:cubicBezTo>
                <a:lnTo>
                  <a:pt x="5009" y="11941"/>
                </a:lnTo>
                <a:cubicBezTo>
                  <a:pt x="5009" y="12414"/>
                  <a:pt x="5356" y="12760"/>
                  <a:pt x="5829" y="12760"/>
                </a:cubicBezTo>
                <a:lnTo>
                  <a:pt x="6931" y="12760"/>
                </a:lnTo>
                <a:cubicBezTo>
                  <a:pt x="7404" y="12760"/>
                  <a:pt x="7750" y="12414"/>
                  <a:pt x="7750" y="11941"/>
                </a:cubicBezTo>
                <a:lnTo>
                  <a:pt x="7750" y="11185"/>
                </a:lnTo>
                <a:cubicBezTo>
                  <a:pt x="8097" y="11091"/>
                  <a:pt x="8475" y="10965"/>
                  <a:pt x="8790" y="10776"/>
                </a:cubicBezTo>
                <a:lnTo>
                  <a:pt x="9294" y="11280"/>
                </a:lnTo>
                <a:cubicBezTo>
                  <a:pt x="9452" y="11437"/>
                  <a:pt x="9664" y="11516"/>
                  <a:pt x="9877" y="11516"/>
                </a:cubicBezTo>
                <a:cubicBezTo>
                  <a:pt x="10090" y="11516"/>
                  <a:pt x="10302" y="11437"/>
                  <a:pt x="10460" y="11280"/>
                </a:cubicBezTo>
                <a:lnTo>
                  <a:pt x="11247" y="10492"/>
                </a:lnTo>
                <a:cubicBezTo>
                  <a:pt x="11563" y="10177"/>
                  <a:pt x="11563" y="9610"/>
                  <a:pt x="11247" y="9295"/>
                </a:cubicBezTo>
                <a:lnTo>
                  <a:pt x="10743" y="8791"/>
                </a:lnTo>
                <a:cubicBezTo>
                  <a:pt x="10932" y="8476"/>
                  <a:pt x="11058" y="8129"/>
                  <a:pt x="11184" y="7783"/>
                </a:cubicBezTo>
                <a:lnTo>
                  <a:pt x="11941" y="7783"/>
                </a:lnTo>
                <a:cubicBezTo>
                  <a:pt x="12413" y="7783"/>
                  <a:pt x="12760" y="7405"/>
                  <a:pt x="12760" y="6932"/>
                </a:cubicBezTo>
                <a:lnTo>
                  <a:pt x="12760" y="5829"/>
                </a:lnTo>
                <a:cubicBezTo>
                  <a:pt x="12760" y="5325"/>
                  <a:pt x="12350" y="4979"/>
                  <a:pt x="11941" y="4979"/>
                </a:cubicBezTo>
                <a:lnTo>
                  <a:pt x="11184" y="4979"/>
                </a:lnTo>
                <a:cubicBezTo>
                  <a:pt x="11058" y="4632"/>
                  <a:pt x="10932" y="4254"/>
                  <a:pt x="10743" y="3939"/>
                </a:cubicBezTo>
                <a:lnTo>
                  <a:pt x="11247" y="3435"/>
                </a:lnTo>
                <a:cubicBezTo>
                  <a:pt x="11563" y="3120"/>
                  <a:pt x="11563" y="2553"/>
                  <a:pt x="11247" y="2238"/>
                </a:cubicBezTo>
                <a:lnTo>
                  <a:pt x="10460" y="1450"/>
                </a:lnTo>
                <a:cubicBezTo>
                  <a:pt x="10302" y="1293"/>
                  <a:pt x="10090" y="1214"/>
                  <a:pt x="9877" y="1214"/>
                </a:cubicBezTo>
                <a:cubicBezTo>
                  <a:pt x="9664" y="1214"/>
                  <a:pt x="9452" y="1293"/>
                  <a:pt x="9294" y="1450"/>
                </a:cubicBezTo>
                <a:lnTo>
                  <a:pt x="8790" y="1986"/>
                </a:lnTo>
                <a:cubicBezTo>
                  <a:pt x="8475" y="1765"/>
                  <a:pt x="8097" y="1671"/>
                  <a:pt x="7750" y="1545"/>
                </a:cubicBezTo>
                <a:lnTo>
                  <a:pt x="7750" y="852"/>
                </a:lnTo>
                <a:cubicBezTo>
                  <a:pt x="7750" y="379"/>
                  <a:pt x="7404" y="1"/>
                  <a:pt x="6931" y="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AFBFC6CD-7B00-4018-A1A1-49606826946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2481943" cy="541397"/>
          </a:xfrm>
          <a:solidFill>
            <a:srgbClr val="E48312"/>
          </a:solidFill>
        </p:spPr>
        <p:txBody>
          <a:bodyPr anchor="ctr">
            <a:normAutofit/>
          </a:bodyPr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課程滿意度問卷</a:t>
            </a: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CDF26A0F-9BDF-4148-BAB9-9D86C91F288A}"/>
              </a:ext>
            </a:extLst>
          </p:cNvPr>
          <p:cNvSpPr txBox="1"/>
          <p:nvPr/>
        </p:nvSpPr>
        <p:spPr>
          <a:xfrm>
            <a:off x="306157" y="908496"/>
            <a:ext cx="3243621" cy="4452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一般課程都會進行滿意度問卷調查，為了統計上更有意義，問卷的題目會一致，因此「課程滿意度問卷」只能從設計好的範本匯入。</a:t>
            </a:r>
          </a:p>
          <a:p>
            <a:pPr>
              <a:lnSpc>
                <a:spcPct val="13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設計課程滿意度問卷</a:t>
            </a:r>
          </a:p>
          <a:p>
            <a:pPr>
              <a:lnSpc>
                <a:spcPct val="13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有權限的帳號進入「開課管理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問卷庫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課程滿意度問卷範本」，即可編輯範本的題目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or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新增範本 。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BFAC326A-D263-4C21-8AC1-FAB48237FF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240" y="1302557"/>
            <a:ext cx="8149603" cy="2944044"/>
          </a:xfrm>
          <a:prstGeom prst="rect">
            <a:avLst/>
          </a:prstGeom>
          <a:noFill/>
          <a:ln>
            <a:solidFill>
              <a:srgbClr val="CCCCCC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34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5910;p54">
            <a:extLst>
              <a:ext uri="{FF2B5EF4-FFF2-40B4-BE49-F238E27FC236}">
                <a16:creationId xmlns:a16="http://schemas.microsoft.com/office/drawing/2014/main" id="{1F984844-4570-488A-B6C1-815E718D7AF7}"/>
              </a:ext>
            </a:extLst>
          </p:cNvPr>
          <p:cNvSpPr>
            <a:spLocks noChangeAspect="1"/>
          </p:cNvSpPr>
          <p:nvPr/>
        </p:nvSpPr>
        <p:spPr>
          <a:xfrm>
            <a:off x="172181" y="316549"/>
            <a:ext cx="280923" cy="280946"/>
          </a:xfrm>
          <a:custGeom>
            <a:avLst/>
            <a:gdLst/>
            <a:ahLst/>
            <a:cxnLst/>
            <a:rect l="l" t="t" r="r" b="b"/>
            <a:pathLst>
              <a:path w="12760" h="12761" extrusionOk="0">
                <a:moveTo>
                  <a:pt x="6427" y="3592"/>
                </a:moveTo>
                <a:cubicBezTo>
                  <a:pt x="7939" y="3592"/>
                  <a:pt x="9168" y="4821"/>
                  <a:pt x="9168" y="6365"/>
                </a:cubicBezTo>
                <a:cubicBezTo>
                  <a:pt x="9168" y="7846"/>
                  <a:pt x="7908" y="9106"/>
                  <a:pt x="6427" y="9106"/>
                </a:cubicBezTo>
                <a:cubicBezTo>
                  <a:pt x="4883" y="9106"/>
                  <a:pt x="3655" y="7877"/>
                  <a:pt x="3655" y="6365"/>
                </a:cubicBezTo>
                <a:cubicBezTo>
                  <a:pt x="3655" y="4821"/>
                  <a:pt x="4883" y="3592"/>
                  <a:pt x="6427" y="3592"/>
                </a:cubicBezTo>
                <a:close/>
                <a:moveTo>
                  <a:pt x="5829" y="1"/>
                </a:moveTo>
                <a:cubicBezTo>
                  <a:pt x="5356" y="1"/>
                  <a:pt x="5009" y="347"/>
                  <a:pt x="5009" y="852"/>
                </a:cubicBezTo>
                <a:lnTo>
                  <a:pt x="5009" y="1576"/>
                </a:lnTo>
                <a:cubicBezTo>
                  <a:pt x="4631" y="1702"/>
                  <a:pt x="4285" y="1828"/>
                  <a:pt x="3970" y="2017"/>
                </a:cubicBezTo>
                <a:lnTo>
                  <a:pt x="3466" y="1513"/>
                </a:lnTo>
                <a:cubicBezTo>
                  <a:pt x="3308" y="1356"/>
                  <a:pt x="3088" y="1277"/>
                  <a:pt x="2867" y="1277"/>
                </a:cubicBezTo>
                <a:cubicBezTo>
                  <a:pt x="2647" y="1277"/>
                  <a:pt x="2426" y="1356"/>
                  <a:pt x="2269" y="1513"/>
                </a:cubicBezTo>
                <a:lnTo>
                  <a:pt x="1481" y="2301"/>
                </a:lnTo>
                <a:cubicBezTo>
                  <a:pt x="1166" y="2616"/>
                  <a:pt x="1166" y="3151"/>
                  <a:pt x="1481" y="3466"/>
                </a:cubicBezTo>
                <a:lnTo>
                  <a:pt x="2017" y="4002"/>
                </a:lnTo>
                <a:cubicBezTo>
                  <a:pt x="1796" y="4317"/>
                  <a:pt x="1701" y="4664"/>
                  <a:pt x="1575" y="5010"/>
                </a:cubicBezTo>
                <a:lnTo>
                  <a:pt x="819" y="5010"/>
                </a:lnTo>
                <a:cubicBezTo>
                  <a:pt x="347" y="5010"/>
                  <a:pt x="0" y="5357"/>
                  <a:pt x="0" y="5829"/>
                </a:cubicBezTo>
                <a:lnTo>
                  <a:pt x="0" y="6932"/>
                </a:lnTo>
                <a:cubicBezTo>
                  <a:pt x="0" y="7405"/>
                  <a:pt x="347" y="7783"/>
                  <a:pt x="819" y="7783"/>
                </a:cubicBezTo>
                <a:lnTo>
                  <a:pt x="1575" y="7783"/>
                </a:lnTo>
                <a:cubicBezTo>
                  <a:pt x="1701" y="8129"/>
                  <a:pt x="1796" y="8476"/>
                  <a:pt x="2017" y="8791"/>
                </a:cubicBezTo>
                <a:lnTo>
                  <a:pt x="1481" y="9295"/>
                </a:lnTo>
                <a:cubicBezTo>
                  <a:pt x="1166" y="9610"/>
                  <a:pt x="1166" y="10177"/>
                  <a:pt x="1481" y="10492"/>
                </a:cubicBezTo>
                <a:lnTo>
                  <a:pt x="2269" y="11280"/>
                </a:lnTo>
                <a:cubicBezTo>
                  <a:pt x="2426" y="11437"/>
                  <a:pt x="2647" y="11516"/>
                  <a:pt x="2867" y="11516"/>
                </a:cubicBezTo>
                <a:cubicBezTo>
                  <a:pt x="3088" y="11516"/>
                  <a:pt x="3308" y="11437"/>
                  <a:pt x="3466" y="11280"/>
                </a:cubicBezTo>
                <a:lnTo>
                  <a:pt x="3970" y="10776"/>
                </a:lnTo>
                <a:cubicBezTo>
                  <a:pt x="4285" y="10965"/>
                  <a:pt x="4631" y="11091"/>
                  <a:pt x="5009" y="11185"/>
                </a:cubicBezTo>
                <a:lnTo>
                  <a:pt x="5009" y="11941"/>
                </a:lnTo>
                <a:cubicBezTo>
                  <a:pt x="5009" y="12414"/>
                  <a:pt x="5356" y="12760"/>
                  <a:pt x="5829" y="12760"/>
                </a:cubicBezTo>
                <a:lnTo>
                  <a:pt x="6931" y="12760"/>
                </a:lnTo>
                <a:cubicBezTo>
                  <a:pt x="7404" y="12760"/>
                  <a:pt x="7750" y="12414"/>
                  <a:pt x="7750" y="11941"/>
                </a:cubicBezTo>
                <a:lnTo>
                  <a:pt x="7750" y="11185"/>
                </a:lnTo>
                <a:cubicBezTo>
                  <a:pt x="8097" y="11091"/>
                  <a:pt x="8475" y="10965"/>
                  <a:pt x="8790" y="10776"/>
                </a:cubicBezTo>
                <a:lnTo>
                  <a:pt x="9294" y="11280"/>
                </a:lnTo>
                <a:cubicBezTo>
                  <a:pt x="9452" y="11437"/>
                  <a:pt x="9664" y="11516"/>
                  <a:pt x="9877" y="11516"/>
                </a:cubicBezTo>
                <a:cubicBezTo>
                  <a:pt x="10090" y="11516"/>
                  <a:pt x="10302" y="11437"/>
                  <a:pt x="10460" y="11280"/>
                </a:cubicBezTo>
                <a:lnTo>
                  <a:pt x="11247" y="10492"/>
                </a:lnTo>
                <a:cubicBezTo>
                  <a:pt x="11563" y="10177"/>
                  <a:pt x="11563" y="9610"/>
                  <a:pt x="11247" y="9295"/>
                </a:cubicBezTo>
                <a:lnTo>
                  <a:pt x="10743" y="8791"/>
                </a:lnTo>
                <a:cubicBezTo>
                  <a:pt x="10932" y="8476"/>
                  <a:pt x="11058" y="8129"/>
                  <a:pt x="11184" y="7783"/>
                </a:cubicBezTo>
                <a:lnTo>
                  <a:pt x="11941" y="7783"/>
                </a:lnTo>
                <a:cubicBezTo>
                  <a:pt x="12413" y="7783"/>
                  <a:pt x="12760" y="7405"/>
                  <a:pt x="12760" y="6932"/>
                </a:cubicBezTo>
                <a:lnTo>
                  <a:pt x="12760" y="5829"/>
                </a:lnTo>
                <a:cubicBezTo>
                  <a:pt x="12760" y="5325"/>
                  <a:pt x="12350" y="4979"/>
                  <a:pt x="11941" y="4979"/>
                </a:cubicBezTo>
                <a:lnTo>
                  <a:pt x="11184" y="4979"/>
                </a:lnTo>
                <a:cubicBezTo>
                  <a:pt x="11058" y="4632"/>
                  <a:pt x="10932" y="4254"/>
                  <a:pt x="10743" y="3939"/>
                </a:cubicBezTo>
                <a:lnTo>
                  <a:pt x="11247" y="3435"/>
                </a:lnTo>
                <a:cubicBezTo>
                  <a:pt x="11563" y="3120"/>
                  <a:pt x="11563" y="2553"/>
                  <a:pt x="11247" y="2238"/>
                </a:cubicBezTo>
                <a:lnTo>
                  <a:pt x="10460" y="1450"/>
                </a:lnTo>
                <a:cubicBezTo>
                  <a:pt x="10302" y="1293"/>
                  <a:pt x="10090" y="1214"/>
                  <a:pt x="9877" y="1214"/>
                </a:cubicBezTo>
                <a:cubicBezTo>
                  <a:pt x="9664" y="1214"/>
                  <a:pt x="9452" y="1293"/>
                  <a:pt x="9294" y="1450"/>
                </a:cubicBezTo>
                <a:lnTo>
                  <a:pt x="8790" y="1986"/>
                </a:lnTo>
                <a:cubicBezTo>
                  <a:pt x="8475" y="1765"/>
                  <a:pt x="8097" y="1671"/>
                  <a:pt x="7750" y="1545"/>
                </a:cubicBezTo>
                <a:lnTo>
                  <a:pt x="7750" y="852"/>
                </a:lnTo>
                <a:cubicBezTo>
                  <a:pt x="7750" y="379"/>
                  <a:pt x="7404" y="1"/>
                  <a:pt x="6931" y="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AFBFC6CD-7B00-4018-A1A1-49606826946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2481943" cy="541397"/>
          </a:xfrm>
          <a:solidFill>
            <a:srgbClr val="E48312"/>
          </a:solidFill>
        </p:spPr>
        <p:txBody>
          <a:bodyPr anchor="ctr">
            <a:normAutofit/>
          </a:bodyPr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通知設定</a:t>
            </a: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CDF26A0F-9BDF-4148-BAB9-9D86C91F288A}"/>
              </a:ext>
            </a:extLst>
          </p:cNvPr>
          <p:cNvSpPr txBox="1"/>
          <p:nvPr/>
        </p:nvSpPr>
        <p:spPr>
          <a:xfrm>
            <a:off x="312642" y="729217"/>
            <a:ext cx="3722058" cy="4852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系統提供課程事件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email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通知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例如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加入課程、課前通知、學習活動到期通知等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，且會統一套用到所有的課程。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設定方式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「系統管理者」進入「課程管理中心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通知設定」，即可指定要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email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通知的課程事件。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信件內容，則可以透過「設定通知內容」調整。</a:t>
            </a:r>
            <a:endParaRPr lang="en-US" altLang="zh-TW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95087FA9-B65F-4D15-B553-7DD0C898F1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0"/>
          <a:stretch/>
        </p:blipFill>
        <p:spPr>
          <a:xfrm>
            <a:off x="4173166" y="316549"/>
            <a:ext cx="5575608" cy="5553075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1B68CA6A-0739-4C7A-84F8-9A3F35F5DB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5453" y="1498055"/>
            <a:ext cx="4817219" cy="510058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85B8E78B-60D6-4A40-9048-9DC7846C111F}"/>
              </a:ext>
            </a:extLst>
          </p:cNvPr>
          <p:cNvSpPr/>
          <p:nvPr/>
        </p:nvSpPr>
        <p:spPr>
          <a:xfrm>
            <a:off x="5721755" y="1206078"/>
            <a:ext cx="610952" cy="291977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D3C77B99-DF4C-4AF8-B2B9-9BCE1FF770D4}"/>
              </a:ext>
            </a:extLst>
          </p:cNvPr>
          <p:cNvCxnSpPr>
            <a:cxnSpLocks/>
          </p:cNvCxnSpPr>
          <p:nvPr/>
        </p:nvCxnSpPr>
        <p:spPr>
          <a:xfrm>
            <a:off x="6329276" y="1498055"/>
            <a:ext cx="908103" cy="37938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35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175AF5-7326-4A34-B352-AB60CF4D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重點整理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C61C7B18-7E5C-4102-8A1C-C4541F96CEF5}"/>
              </a:ext>
            </a:extLst>
          </p:cNvPr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F9F9F9"/>
          </a:solidFill>
          <a:ln w="762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全真粗黑體" pitchFamily="49" charset="-120"/>
            </a:endParaRPr>
          </a:p>
        </p:txBody>
      </p:sp>
      <p:sp>
        <p:nvSpPr>
          <p:cNvPr id="4" name="矩形: 圓角 3">
            <a:extLst>
              <a:ext uri="{FF2B5EF4-FFF2-40B4-BE49-F238E27FC236}">
                <a16:creationId xmlns:a16="http://schemas.microsoft.com/office/drawing/2014/main" id="{16073B8E-A729-4876-9D89-2AC637175EAA}"/>
              </a:ext>
            </a:extLst>
          </p:cNvPr>
          <p:cNvSpPr/>
          <p:nvPr/>
        </p:nvSpPr>
        <p:spPr bwMode="auto">
          <a:xfrm>
            <a:off x="4151784" y="1276347"/>
            <a:ext cx="3888433" cy="932247"/>
          </a:xfrm>
          <a:prstGeom prst="roundRect">
            <a:avLst/>
          </a:prstGeom>
          <a:noFill/>
          <a:ln w="762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4800" b="1" dirty="0">
                <a:solidFill>
                  <a:srgbClr val="6F592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重點整理</a:t>
            </a:r>
            <a:endParaRPr lang="en-US" altLang="zh-TW" sz="4800" b="1" dirty="0">
              <a:solidFill>
                <a:srgbClr val="6F592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9F37967E-DF41-49A2-8B7A-13F858213039}"/>
              </a:ext>
            </a:extLst>
          </p:cNvPr>
          <p:cNvCxnSpPr>
            <a:cxnSpLocks/>
          </p:cNvCxnSpPr>
          <p:nvPr/>
        </p:nvCxnSpPr>
        <p:spPr>
          <a:xfrm flipV="1">
            <a:off x="-10160" y="3434445"/>
            <a:ext cx="12202160" cy="7866"/>
          </a:xfrm>
          <a:prstGeom prst="line">
            <a:avLst/>
          </a:prstGeom>
          <a:ln w="47625">
            <a:solidFill>
              <a:srgbClr val="B88C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橢圓 6">
            <a:extLst>
              <a:ext uri="{FF2B5EF4-FFF2-40B4-BE49-F238E27FC236}">
                <a16:creationId xmlns:a16="http://schemas.microsoft.com/office/drawing/2014/main" id="{8ADC4D74-75E3-47CB-8499-CBED39C219D5}"/>
              </a:ext>
            </a:extLst>
          </p:cNvPr>
          <p:cNvSpPr/>
          <p:nvPr/>
        </p:nvSpPr>
        <p:spPr>
          <a:xfrm>
            <a:off x="1501462" y="3092254"/>
            <a:ext cx="620522" cy="62052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B88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0" dirty="0">
                <a:solidFill>
                  <a:srgbClr val="B88C12"/>
                </a:solidFill>
              </a:rPr>
              <a:t>1</a:t>
            </a:r>
            <a:endParaRPr lang="zh-TW" altLang="en-US" sz="3200" b="0" dirty="0">
              <a:solidFill>
                <a:srgbClr val="B88C12"/>
              </a:solidFill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13FD7A79-64D2-4963-A611-0AEE96AD7FC0}"/>
              </a:ext>
            </a:extLst>
          </p:cNvPr>
          <p:cNvSpPr/>
          <p:nvPr/>
        </p:nvSpPr>
        <p:spPr>
          <a:xfrm>
            <a:off x="5785738" y="3107490"/>
            <a:ext cx="620522" cy="62052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B88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0" dirty="0">
                <a:solidFill>
                  <a:srgbClr val="B88C12"/>
                </a:solidFill>
              </a:rPr>
              <a:t>3</a:t>
            </a:r>
            <a:endParaRPr lang="zh-TW" altLang="en-US" sz="3200" b="0" dirty="0">
              <a:solidFill>
                <a:srgbClr val="B88C12"/>
              </a:solidFill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9FC15942-A89C-4B76-8E54-C9551988DDF0}"/>
              </a:ext>
            </a:extLst>
          </p:cNvPr>
          <p:cNvSpPr/>
          <p:nvPr/>
        </p:nvSpPr>
        <p:spPr>
          <a:xfrm>
            <a:off x="7927876" y="3095977"/>
            <a:ext cx="620522" cy="62052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B88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0" dirty="0">
                <a:solidFill>
                  <a:srgbClr val="B88C12"/>
                </a:solidFill>
              </a:rPr>
              <a:t>4</a:t>
            </a:r>
            <a:endParaRPr lang="zh-TW" altLang="en-US" sz="3200" b="0" dirty="0">
              <a:solidFill>
                <a:srgbClr val="B88C12"/>
              </a:solidFill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CDC767FA-C128-44A4-966D-34D78FBE7BD4}"/>
              </a:ext>
            </a:extLst>
          </p:cNvPr>
          <p:cNvSpPr txBox="1"/>
          <p:nvPr/>
        </p:nvSpPr>
        <p:spPr>
          <a:xfrm>
            <a:off x="215677" y="4081246"/>
            <a:ext cx="3132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6F592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指定開課者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D29CC00-CCFD-43AA-AFF8-94D665E70009}"/>
              </a:ext>
            </a:extLst>
          </p:cNvPr>
          <p:cNvSpPr txBox="1"/>
          <p:nvPr/>
        </p:nvSpPr>
        <p:spPr>
          <a:xfrm>
            <a:off x="2387708" y="4081246"/>
            <a:ext cx="3132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6F592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建立課程類別</a:t>
            </a:r>
            <a:endParaRPr lang="en-US" altLang="zh-TW" sz="2000" b="1" dirty="0">
              <a:solidFill>
                <a:srgbClr val="6F592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614D867C-5F26-44DA-A7A6-970D0951E97D}"/>
              </a:ext>
            </a:extLst>
          </p:cNvPr>
          <p:cNvSpPr txBox="1"/>
          <p:nvPr/>
        </p:nvSpPr>
        <p:spPr>
          <a:xfrm>
            <a:off x="8814123" y="4069655"/>
            <a:ext cx="3132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6F592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通知設定</a:t>
            </a:r>
            <a:endParaRPr lang="en-US" altLang="zh-TW" sz="2000" b="1" dirty="0">
              <a:solidFill>
                <a:srgbClr val="6F592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5434EFF4-FC7E-44DC-9D2F-8A6F6A5EBDAB}"/>
              </a:ext>
            </a:extLst>
          </p:cNvPr>
          <p:cNvSpPr/>
          <p:nvPr/>
        </p:nvSpPr>
        <p:spPr>
          <a:xfrm>
            <a:off x="10070016" y="3132050"/>
            <a:ext cx="620522" cy="62052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B88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0" dirty="0">
                <a:solidFill>
                  <a:srgbClr val="B88C12"/>
                </a:solidFill>
              </a:rPr>
              <a:t>5</a:t>
            </a:r>
            <a:endParaRPr lang="zh-TW" altLang="en-US" sz="3200" b="0" dirty="0">
              <a:solidFill>
                <a:srgbClr val="B88C12"/>
              </a:solidFill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A4B1804D-AA9C-4555-A98F-74CE47197B30}"/>
              </a:ext>
            </a:extLst>
          </p:cNvPr>
          <p:cNvSpPr txBox="1"/>
          <p:nvPr/>
        </p:nvSpPr>
        <p:spPr>
          <a:xfrm>
            <a:off x="6720484" y="4069656"/>
            <a:ext cx="3132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6F592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設計問卷範本</a:t>
            </a:r>
            <a:endParaRPr lang="en-US" altLang="zh-TW" sz="2400" b="1" dirty="0">
              <a:solidFill>
                <a:srgbClr val="6F592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707E635C-BBA5-490D-93AC-B0F5CAF9C178}"/>
              </a:ext>
            </a:extLst>
          </p:cNvPr>
          <p:cNvSpPr/>
          <p:nvPr/>
        </p:nvSpPr>
        <p:spPr>
          <a:xfrm>
            <a:off x="3643600" y="3092254"/>
            <a:ext cx="620522" cy="620522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B88C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0" dirty="0">
                <a:solidFill>
                  <a:srgbClr val="B88C12"/>
                </a:solidFill>
              </a:rPr>
              <a:t>2</a:t>
            </a:r>
            <a:endParaRPr lang="zh-TW" altLang="en-US" sz="3200" b="0" dirty="0">
              <a:solidFill>
                <a:srgbClr val="B88C12"/>
              </a:solidFill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8DA87E9B-024B-4736-9DC7-245887A3DFFB}"/>
              </a:ext>
            </a:extLst>
          </p:cNvPr>
          <p:cNvSpPr txBox="1"/>
          <p:nvPr/>
        </p:nvSpPr>
        <p:spPr>
          <a:xfrm>
            <a:off x="4529847" y="4081246"/>
            <a:ext cx="3132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6F592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場地管理</a:t>
            </a:r>
            <a:endParaRPr lang="en-US" altLang="zh-TW" sz="2000" dirty="0">
              <a:solidFill>
                <a:srgbClr val="6F592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43250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5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6" presetClass="emph" presetSubtype="0" autoRev="1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21" dur="150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6" presetClass="emph" presetSubtype="0" autoRev="1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7" dur="150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6" presetClass="emph" presetSubtype="0" autoRev="1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id="33" dur="150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6" presetClass="emph" presetSubtype="0" autoRev="1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id="39" dur="150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6" presetClass="emph" presetSubtype="0" autoRev="1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45" dur="150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/>
      <p:bldP spid="13" grpId="0"/>
      <p:bldP spid="14" grpId="0"/>
      <p:bldP spid="15" grpId="0" animBg="1"/>
      <p:bldP spid="15" grpId="1" animBg="1"/>
      <p:bldP spid="16" grpId="0"/>
      <p:bldP spid="17" grpId="0" animBg="1"/>
      <p:bldP spid="17" grpId="1" animBg="1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D5E7623-6FF5-4F81-9016-4E3BA5CF5F77}"/>
              </a:ext>
            </a:extLst>
          </p:cNvPr>
          <p:cNvSpPr/>
          <p:nvPr/>
        </p:nvSpPr>
        <p:spPr>
          <a:xfrm>
            <a:off x="0" y="0"/>
            <a:ext cx="12192001" cy="1361872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</a:t>
            </a:r>
            <a:r>
              <a:rPr lang="zh-TW" altLang="en-US" sz="6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6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6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6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endParaRPr lang="zh-TW" altLang="en-US" sz="66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F971CC94-FBF4-4783-AB53-A73EA9CC39D8}"/>
              </a:ext>
            </a:extLst>
          </p:cNvPr>
          <p:cNvSpPr txBox="1"/>
          <p:nvPr/>
        </p:nvSpPr>
        <p:spPr>
          <a:xfrm>
            <a:off x="1313503" y="2160264"/>
            <a:ext cx="9813905" cy="3314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Q1. 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我共同承辦 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教授的課程，要從哪裡進入？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Q2. 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課程類別，可以限制只允許某些人開課嗎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Q3. 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課程滿意度問卷，要在哪裡看統計結果？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Q4. 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課程通知，可以個別課程設定嗎？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50894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5361</TotalTime>
  <Words>581</Words>
  <Application>Microsoft Office PowerPoint</Application>
  <PresentationFormat>寬螢幕</PresentationFormat>
  <Paragraphs>64</Paragraphs>
  <Slides>10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7" baseType="lpstr">
      <vt:lpstr>微軟正黑體</vt:lpstr>
      <vt:lpstr>標楷體</vt:lpstr>
      <vt:lpstr>Arial</vt:lpstr>
      <vt:lpstr>Calibri</vt:lpstr>
      <vt:lpstr>Calibri Light</vt:lpstr>
      <vt:lpstr>Verdana</vt:lpstr>
      <vt:lpstr>回顧</vt:lpstr>
      <vt:lpstr>開課前的系統環境建立</vt:lpstr>
      <vt:lpstr>指定開課者</vt:lpstr>
      <vt:lpstr>設定開課者權限</vt:lpstr>
      <vt:lpstr>建立課程類別</vt:lpstr>
      <vt:lpstr>場地管理</vt:lpstr>
      <vt:lpstr>課程滿意度問卷</vt:lpstr>
      <vt:lpstr>通知設定</vt:lpstr>
      <vt:lpstr>重點整理</vt:lpstr>
      <vt:lpstr>PowerPoint 簡報</vt:lpstr>
      <vt:lpstr>更多的教學 請參考線上手冊與教學影片</vt:lpstr>
    </vt:vector>
  </TitlesOfParts>
  <Company>臺北榮民總醫院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Chang Jimmy</dc:creator>
  <cp:lastModifiedBy>德宙 蘇</cp:lastModifiedBy>
  <cp:revision>369</cp:revision>
  <cp:lastPrinted>2018-05-17T02:44:20Z</cp:lastPrinted>
  <dcterms:created xsi:type="dcterms:W3CDTF">2018-04-20T01:15:30Z</dcterms:created>
  <dcterms:modified xsi:type="dcterms:W3CDTF">2022-04-24T23:33:49Z</dcterms:modified>
</cp:coreProperties>
</file>