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6" r:id="rId2"/>
    <p:sldId id="1938" r:id="rId3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A9A9"/>
    <a:srgbClr val="006666"/>
    <a:srgbClr val="D6F5F5"/>
    <a:srgbClr val="EFF9F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3" d="100"/>
          <a:sy n="83" d="100"/>
        </p:scale>
        <p:origin x="686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C55B690-ED1C-4DFD-9E26-45F60138482A}" type="datetimeFigureOut">
              <a:rPr lang="zh-TW" altLang="en-US" smtClean="0"/>
              <a:t>2022/4/8</a:t>
            </a:fld>
            <a:endParaRPr lang="zh-TW" altLang="en-US"/>
          </a:p>
        </p:txBody>
      </p:sp>
      <p:sp>
        <p:nvSpPr>
          <p:cNvPr id="4" name="投影片影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E3B9837-39FF-400B-A191-2395A176DB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071558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en-US" dirty="0"/>
              <a:t>依據剛才的需求與痛點分析，知識管理應該要具備以下 </a:t>
            </a:r>
            <a:r>
              <a:rPr lang="en-US" altLang="zh-TW" dirty="0"/>
              <a:t>5 </a:t>
            </a:r>
            <a:r>
              <a:rPr lang="zh-TW" altLang="en-US" dirty="0"/>
              <a:t>大工具</a:t>
            </a: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71BAE95-5505-419E-929C-D4C1A0465720}" type="slidenum">
              <a:rPr lang="zh-TW" altLang="en-US" smtClean="0"/>
              <a:t>2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239010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1036F5BE-D342-4F39-81EE-9337A2DD36B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601D3742-5F2A-47D5-828F-8242048C91F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A9ECBC8E-591C-444F-B1B9-AF249C77DF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694124-7360-41C6-97B2-95A1F5A4151A}" type="datetimeFigureOut">
              <a:rPr lang="zh-TW" altLang="en-US" smtClean="0"/>
              <a:t>2022/4/8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8F401C4F-E0EF-4A46-8FE3-6C35858A44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4D25516D-B04B-4971-858B-8A839A8EE0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3E8D7D-4CAC-4B16-A8AC-63677E46057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345679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23837FF-3789-4826-A40A-F4E43B9B51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50EA1842-2019-4B30-95B8-E1678E9683F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6D84D84F-ADA2-4C4A-8EC6-767D7D1367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694124-7360-41C6-97B2-95A1F5A4151A}" type="datetimeFigureOut">
              <a:rPr lang="zh-TW" altLang="en-US" smtClean="0"/>
              <a:t>2022/4/8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1B3664ED-2473-4D3B-A344-A8ABFE553D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C4D2D71B-4F0E-4C20-BA3D-4F099545FC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3E8D7D-4CAC-4B16-A8AC-63677E46057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984883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A9EB5796-A9D8-4028-B79B-C8B6174546C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B2193C40-0D77-4EB2-812A-4D74729917B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081A6757-0228-4CA8-91DC-E9C132D21B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694124-7360-41C6-97B2-95A1F5A4151A}" type="datetimeFigureOut">
              <a:rPr lang="zh-TW" altLang="en-US" smtClean="0"/>
              <a:t>2022/4/8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6342CA66-11A9-4040-BEC8-3B68E3CE07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348E361F-40E3-41B4-BA46-3147EC3884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3E8D7D-4CAC-4B16-A8AC-63677E46057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715987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793100C1-9A8B-4B6E-BD2B-5DDE8978F7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D53B43F0-3080-4829-8702-781C5C5C37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56AC6A8A-0893-403D-8723-267B77B28F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694124-7360-41C6-97B2-95A1F5A4151A}" type="datetimeFigureOut">
              <a:rPr lang="zh-TW" altLang="en-US" smtClean="0"/>
              <a:t>2022/4/8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CBA04D2A-5785-45CC-B9A2-EFC433BDF6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1A79C85F-43E4-4D82-AFEF-142D70D3DF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3E8D7D-4CAC-4B16-A8AC-63677E46057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555189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AAB45CBC-685F-4D64-9601-D3EB6995C4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A982EB53-1052-40A4-A436-AB1B9D22504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7815DE8D-0C7E-453C-BA82-A391940F56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694124-7360-41C6-97B2-95A1F5A4151A}" type="datetimeFigureOut">
              <a:rPr lang="zh-TW" altLang="en-US" smtClean="0"/>
              <a:t>2022/4/8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4C1A5B2B-D8B2-4911-A923-B8CD108025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39AB577A-DB3C-403A-805C-3627981BF3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3E8D7D-4CAC-4B16-A8AC-63677E46057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184320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0C9E119-DCD9-47E6-9F07-73644611CB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26BDACCF-6EE6-43E8-80D5-C0F419CE9D3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C04696D4-A260-4164-81CB-1BED1092242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2E1887FF-C1F8-494D-A176-06A4A770EF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694124-7360-41C6-97B2-95A1F5A4151A}" type="datetimeFigureOut">
              <a:rPr lang="zh-TW" altLang="en-US" smtClean="0"/>
              <a:t>2022/4/8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27450ECD-2233-469E-AC6D-DA46E8EE9E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E9262F5D-5A05-4D00-A800-05ECC81558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3E8D7D-4CAC-4B16-A8AC-63677E46057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096761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26949FD8-861B-4DC5-9EFC-D875E3615A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1892F639-33E2-4C35-8B38-F63460F1D54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B909A33F-7E77-42C5-B2B8-FD78281FC3E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658B06E2-A48D-41FD-AFA6-3D21FC096B0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E0C1C5AD-2E79-4CA5-BDF2-BCC3CE03B1D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05F51E64-EE79-4FA1-A746-E410DB78AF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694124-7360-41C6-97B2-95A1F5A4151A}" type="datetimeFigureOut">
              <a:rPr lang="zh-TW" altLang="en-US" smtClean="0"/>
              <a:t>2022/4/8</a:t>
            </a:fld>
            <a:endParaRPr lang="zh-TW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8D9F4C1C-3690-4E86-90F2-721A6E5D9D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40BDA96B-5C78-480B-B4A7-001F70B085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3E8D7D-4CAC-4B16-A8AC-63677E46057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329822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95C37E76-B9EF-40BF-8158-F39DB050D9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B3D9665C-CD46-4C97-A9F4-78D7FD46DD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694124-7360-41C6-97B2-95A1F5A4151A}" type="datetimeFigureOut">
              <a:rPr lang="zh-TW" altLang="en-US" smtClean="0"/>
              <a:t>2022/4/8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6AEE59DF-C4BC-4831-9D95-73EF266C83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F0EE5FBA-19C1-4D90-8329-9B594A0512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3E8D7D-4CAC-4B16-A8AC-63677E46057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694990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17F5945B-224E-4290-A746-332116BD18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694124-7360-41C6-97B2-95A1F5A4151A}" type="datetimeFigureOut">
              <a:rPr lang="zh-TW" altLang="en-US" smtClean="0"/>
              <a:t>2022/4/8</a:t>
            </a:fld>
            <a:endParaRPr lang="zh-TW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B8571FCB-97E2-41EB-A706-8470CBE81E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A61BE3C0-552F-4B64-B196-D59095F075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3E8D7D-4CAC-4B16-A8AC-63677E46057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165164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F17DEFAC-16BB-4E1C-8E71-4E834E876C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C0CA041B-630F-4C55-B77B-25D855130D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C189126E-9EB7-4E8B-9B27-CDE1CC1B533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700D1F73-75F3-4A85-9DB9-B62A83B455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694124-7360-41C6-97B2-95A1F5A4151A}" type="datetimeFigureOut">
              <a:rPr lang="zh-TW" altLang="en-US" smtClean="0"/>
              <a:t>2022/4/8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D530BB07-E885-4B3A-AA4A-3A65A3E205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F0038ABA-4036-4468-AA88-7E157217D5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3E8D7D-4CAC-4B16-A8AC-63677E46057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743182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77DEB25F-63A0-4165-BD06-EEBF93F640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D3D21386-A942-4965-B021-AA58FE03D99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71697406-8151-4FFE-BE52-C2F1FDD7A90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76D1A0EE-9EEC-475A-9067-CE2A1B46D9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694124-7360-41C6-97B2-95A1F5A4151A}" type="datetimeFigureOut">
              <a:rPr lang="zh-TW" altLang="en-US" smtClean="0"/>
              <a:t>2022/4/8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61363E5E-9963-4152-81D7-0A1234433A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E8AFE776-2252-4A76-9AFD-00F870ADE3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3E8D7D-4CAC-4B16-A8AC-63677E46057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889705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26191C6C-8EF9-45E7-8912-803705CED4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1B1A3378-F491-4DB1-9BCA-F89B9E84366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326F2C31-6E80-4842-BE21-25BBC786753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694124-7360-41C6-97B2-95A1F5A4151A}" type="datetimeFigureOut">
              <a:rPr lang="zh-TW" altLang="en-US" smtClean="0"/>
              <a:t>2022/4/8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79D585B6-4D55-4989-AEE9-F8807269F22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C3898C0D-E4E0-44F4-B91F-B28E94C2A02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3E8D7D-4CAC-4B16-A8AC-63677E46057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210453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6ECABD63-0252-4F6A-AB33-FA45BDCF4E8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873FAD50-CC77-49AD-B29A-F2342A6AF54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126856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矩形 18">
            <a:extLst>
              <a:ext uri="{FF2B5EF4-FFF2-40B4-BE49-F238E27FC236}">
                <a16:creationId xmlns:a16="http://schemas.microsoft.com/office/drawing/2014/main" id="{34A61DF8-5546-4EAF-9F73-A3AFEE66F280}"/>
              </a:ext>
            </a:extLst>
          </p:cNvPr>
          <p:cNvSpPr/>
          <p:nvPr/>
        </p:nvSpPr>
        <p:spPr bwMode="auto">
          <a:xfrm>
            <a:off x="0" y="0"/>
            <a:ext cx="12192000" cy="6858000"/>
          </a:xfrm>
          <a:prstGeom prst="rect">
            <a:avLst/>
          </a:prstGeom>
          <a:solidFill>
            <a:srgbClr val="D6F5F5"/>
          </a:solidFill>
          <a:ln w="76200" cap="flat" cmpd="sng" algn="ctr">
            <a:noFill/>
            <a:prstDash val="solid"/>
            <a:round/>
            <a:headEnd type="none" w="med" len="med"/>
            <a:tailEnd type="arrow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TW" altLang="en-US" sz="1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  <a:ea typeface="全真粗黑體" pitchFamily="49" charset="-120"/>
            </a:endParaRPr>
          </a:p>
        </p:txBody>
      </p:sp>
      <p:sp>
        <p:nvSpPr>
          <p:cNvPr id="20" name="流程圖: 人工輸入 19">
            <a:extLst>
              <a:ext uri="{FF2B5EF4-FFF2-40B4-BE49-F238E27FC236}">
                <a16:creationId xmlns:a16="http://schemas.microsoft.com/office/drawing/2014/main" id="{3F603C1F-D203-4D6D-AD2E-3F37AA3CB130}"/>
              </a:ext>
            </a:extLst>
          </p:cNvPr>
          <p:cNvSpPr/>
          <p:nvPr/>
        </p:nvSpPr>
        <p:spPr bwMode="auto">
          <a:xfrm rot="16200000" flipH="1">
            <a:off x="5154040" y="-174164"/>
            <a:ext cx="6858000" cy="7206328"/>
          </a:xfrm>
          <a:prstGeom prst="flowChartManualInput">
            <a:avLst/>
          </a:prstGeom>
          <a:solidFill>
            <a:srgbClr val="EFF9F9"/>
          </a:solidFill>
          <a:ln w="76200" cap="flat" cmpd="sng" algn="ctr">
            <a:noFill/>
            <a:prstDash val="solid"/>
            <a:round/>
            <a:headEnd type="none" w="med" len="med"/>
            <a:tailEnd type="arrow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TW" altLang="en-US" sz="1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  <a:ea typeface="全真粗黑體" pitchFamily="49" charset="-120"/>
            </a:endParaRPr>
          </a:p>
        </p:txBody>
      </p:sp>
      <p:cxnSp>
        <p:nvCxnSpPr>
          <p:cNvPr id="6" name="直線接點 5">
            <a:extLst>
              <a:ext uri="{FF2B5EF4-FFF2-40B4-BE49-F238E27FC236}">
                <a16:creationId xmlns:a16="http://schemas.microsoft.com/office/drawing/2014/main" id="{013F49CD-00DD-49CE-A296-5973241C3336}"/>
              </a:ext>
            </a:extLst>
          </p:cNvPr>
          <p:cNvCxnSpPr>
            <a:cxnSpLocks/>
          </p:cNvCxnSpPr>
          <p:nvPr/>
        </p:nvCxnSpPr>
        <p:spPr>
          <a:xfrm flipV="1">
            <a:off x="-10160" y="3530764"/>
            <a:ext cx="12202160" cy="7866"/>
          </a:xfrm>
          <a:prstGeom prst="line">
            <a:avLst/>
          </a:prstGeom>
          <a:ln w="47625">
            <a:solidFill>
              <a:srgbClr val="00A9A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橢圓 8">
            <a:extLst>
              <a:ext uri="{FF2B5EF4-FFF2-40B4-BE49-F238E27FC236}">
                <a16:creationId xmlns:a16="http://schemas.microsoft.com/office/drawing/2014/main" id="{F8A8D81F-7C39-4C7A-97D3-DB59B7C0B349}"/>
              </a:ext>
            </a:extLst>
          </p:cNvPr>
          <p:cNvSpPr/>
          <p:nvPr/>
        </p:nvSpPr>
        <p:spPr>
          <a:xfrm>
            <a:off x="2233255" y="3188573"/>
            <a:ext cx="620522" cy="620522"/>
          </a:xfrm>
          <a:prstGeom prst="ellipse">
            <a:avLst/>
          </a:prstGeom>
          <a:solidFill>
            <a:schemeClr val="bg1">
              <a:lumMod val="95000"/>
            </a:schemeClr>
          </a:solidFill>
          <a:ln w="38100">
            <a:solidFill>
              <a:srgbClr val="00A9A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3200" b="0" dirty="0">
                <a:solidFill>
                  <a:srgbClr val="00A9A9"/>
                </a:solidFill>
              </a:rPr>
              <a:t>1</a:t>
            </a:r>
            <a:endParaRPr lang="zh-TW" altLang="en-US" sz="3200" b="0" dirty="0">
              <a:solidFill>
                <a:srgbClr val="00A9A9"/>
              </a:solidFill>
            </a:endParaRPr>
          </a:p>
        </p:txBody>
      </p:sp>
      <p:sp>
        <p:nvSpPr>
          <p:cNvPr id="12" name="橢圓 11">
            <a:extLst>
              <a:ext uri="{FF2B5EF4-FFF2-40B4-BE49-F238E27FC236}">
                <a16:creationId xmlns:a16="http://schemas.microsoft.com/office/drawing/2014/main" id="{C0B9968E-9A32-4285-BD35-2929E40CAA47}"/>
              </a:ext>
            </a:extLst>
          </p:cNvPr>
          <p:cNvSpPr/>
          <p:nvPr/>
        </p:nvSpPr>
        <p:spPr>
          <a:xfrm>
            <a:off x="5785738" y="3203809"/>
            <a:ext cx="620522" cy="620522"/>
          </a:xfrm>
          <a:prstGeom prst="ellipse">
            <a:avLst/>
          </a:prstGeom>
          <a:solidFill>
            <a:schemeClr val="bg1">
              <a:lumMod val="95000"/>
            </a:schemeClr>
          </a:solidFill>
          <a:ln w="38100">
            <a:solidFill>
              <a:srgbClr val="00A9A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3200" b="0" dirty="0">
                <a:solidFill>
                  <a:srgbClr val="00A9A9"/>
                </a:solidFill>
              </a:rPr>
              <a:t>3</a:t>
            </a:r>
            <a:endParaRPr lang="zh-TW" altLang="en-US" sz="3200" b="0" dirty="0">
              <a:solidFill>
                <a:srgbClr val="00A9A9"/>
              </a:solidFill>
            </a:endParaRPr>
          </a:p>
        </p:txBody>
      </p:sp>
      <p:sp>
        <p:nvSpPr>
          <p:cNvPr id="13" name="橢圓 12">
            <a:extLst>
              <a:ext uri="{FF2B5EF4-FFF2-40B4-BE49-F238E27FC236}">
                <a16:creationId xmlns:a16="http://schemas.microsoft.com/office/drawing/2014/main" id="{115520D1-5F81-4CD9-9E17-70692F44A3FB}"/>
              </a:ext>
            </a:extLst>
          </p:cNvPr>
          <p:cNvSpPr/>
          <p:nvPr/>
        </p:nvSpPr>
        <p:spPr>
          <a:xfrm>
            <a:off x="7555462" y="3192296"/>
            <a:ext cx="620522" cy="620522"/>
          </a:xfrm>
          <a:prstGeom prst="ellipse">
            <a:avLst/>
          </a:prstGeom>
          <a:solidFill>
            <a:schemeClr val="bg1">
              <a:lumMod val="95000"/>
            </a:schemeClr>
          </a:solidFill>
          <a:ln w="38100">
            <a:solidFill>
              <a:srgbClr val="00A9A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3200" b="0" dirty="0">
                <a:solidFill>
                  <a:srgbClr val="00A9A9"/>
                </a:solidFill>
              </a:rPr>
              <a:t>4</a:t>
            </a:r>
            <a:endParaRPr lang="zh-TW" altLang="en-US" sz="3200" b="0" dirty="0">
              <a:solidFill>
                <a:srgbClr val="00A9A9"/>
              </a:solidFill>
            </a:endParaRPr>
          </a:p>
        </p:txBody>
      </p:sp>
      <p:sp>
        <p:nvSpPr>
          <p:cNvPr id="16" name="文字方塊 15">
            <a:extLst>
              <a:ext uri="{FF2B5EF4-FFF2-40B4-BE49-F238E27FC236}">
                <a16:creationId xmlns:a16="http://schemas.microsoft.com/office/drawing/2014/main" id="{FDADEBF9-6AA4-4E72-9370-0D4D14186A39}"/>
              </a:ext>
            </a:extLst>
          </p:cNvPr>
          <p:cNvSpPr txBox="1"/>
          <p:nvPr/>
        </p:nvSpPr>
        <p:spPr>
          <a:xfrm>
            <a:off x="947470" y="4177565"/>
            <a:ext cx="3132306" cy="9796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32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專注</a:t>
            </a:r>
            <a:endParaRPr lang="en-US" altLang="zh-TW" sz="32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ctr">
              <a:lnSpc>
                <a:spcPct val="130000"/>
              </a:lnSpc>
            </a:pPr>
            <a:r>
              <a:rPr lang="en-US" altLang="zh-TW" sz="2200" dirty="0">
                <a:solidFill>
                  <a:srgbClr val="FF6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sz="2200" dirty="0">
                <a:solidFill>
                  <a:srgbClr val="FF6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專注 </a:t>
            </a:r>
            <a:r>
              <a:rPr lang="en-US" altLang="zh-TW" sz="2200" dirty="0">
                <a:solidFill>
                  <a:srgbClr val="FF6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/ </a:t>
            </a:r>
            <a:r>
              <a:rPr lang="zh-TW" altLang="en-US" sz="2200" dirty="0">
                <a:solidFill>
                  <a:srgbClr val="FF6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發散</a:t>
            </a:r>
            <a:r>
              <a:rPr lang="en-US" altLang="zh-TW" sz="2200" dirty="0">
                <a:solidFill>
                  <a:srgbClr val="FF6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endParaRPr lang="en-US" altLang="zh-TW" sz="2200" b="1" dirty="0">
              <a:solidFill>
                <a:srgbClr val="FF6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4" name="文字方塊 13">
            <a:extLst>
              <a:ext uri="{FF2B5EF4-FFF2-40B4-BE49-F238E27FC236}">
                <a16:creationId xmlns:a16="http://schemas.microsoft.com/office/drawing/2014/main" id="{11BB2DA0-8CBF-45B9-A7AE-0E5E6B94B30B}"/>
              </a:ext>
            </a:extLst>
          </p:cNvPr>
          <p:cNvSpPr txBox="1"/>
          <p:nvPr/>
        </p:nvSpPr>
        <p:spPr>
          <a:xfrm>
            <a:off x="2747670" y="4177565"/>
            <a:ext cx="3132306" cy="9796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32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理解</a:t>
            </a:r>
            <a:endParaRPr lang="en-US" altLang="zh-TW" sz="32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ctr">
              <a:lnSpc>
                <a:spcPct val="130000"/>
              </a:lnSpc>
            </a:pPr>
            <a:r>
              <a:rPr lang="en-US" altLang="zh-TW" sz="2200" dirty="0">
                <a:solidFill>
                  <a:srgbClr val="FF6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sz="2200" dirty="0">
                <a:solidFill>
                  <a:srgbClr val="FF6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產生意義</a:t>
            </a:r>
            <a:r>
              <a:rPr lang="en-US" altLang="zh-TW" sz="2200" dirty="0">
                <a:solidFill>
                  <a:srgbClr val="FF6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endParaRPr lang="en-US" altLang="zh-TW" sz="2200" b="1" dirty="0">
              <a:solidFill>
                <a:srgbClr val="FF6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5" name="文字方塊 14">
            <a:extLst>
              <a:ext uri="{FF2B5EF4-FFF2-40B4-BE49-F238E27FC236}">
                <a16:creationId xmlns:a16="http://schemas.microsoft.com/office/drawing/2014/main" id="{F6E8303C-1CE7-4279-9A0D-79491B1588BD}"/>
              </a:ext>
            </a:extLst>
          </p:cNvPr>
          <p:cNvSpPr txBox="1"/>
          <p:nvPr/>
        </p:nvSpPr>
        <p:spPr>
          <a:xfrm>
            <a:off x="8076262" y="4165974"/>
            <a:ext cx="3132306" cy="9796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32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回想</a:t>
            </a:r>
            <a:endParaRPr lang="en-US" altLang="zh-TW" sz="32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ctr">
              <a:lnSpc>
                <a:spcPct val="130000"/>
              </a:lnSpc>
            </a:pPr>
            <a:r>
              <a:rPr lang="en-US" altLang="zh-TW" sz="2200" dirty="0">
                <a:solidFill>
                  <a:srgbClr val="FF6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sz="2200" dirty="0">
                <a:solidFill>
                  <a:srgbClr val="FF6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固化知識</a:t>
            </a:r>
            <a:r>
              <a:rPr lang="en-US" altLang="zh-TW" sz="2200" dirty="0">
                <a:solidFill>
                  <a:srgbClr val="FF6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endParaRPr lang="en-US" altLang="zh-TW" sz="2200" b="1" dirty="0">
              <a:solidFill>
                <a:srgbClr val="FF6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1" name="橢圓 20">
            <a:extLst>
              <a:ext uri="{FF2B5EF4-FFF2-40B4-BE49-F238E27FC236}">
                <a16:creationId xmlns:a16="http://schemas.microsoft.com/office/drawing/2014/main" id="{89D28D4E-C759-4494-8AEA-49200B03EC18}"/>
              </a:ext>
            </a:extLst>
          </p:cNvPr>
          <p:cNvSpPr/>
          <p:nvPr/>
        </p:nvSpPr>
        <p:spPr>
          <a:xfrm>
            <a:off x="9332155" y="3228369"/>
            <a:ext cx="620522" cy="620522"/>
          </a:xfrm>
          <a:prstGeom prst="ellipse">
            <a:avLst/>
          </a:prstGeom>
          <a:solidFill>
            <a:schemeClr val="bg1">
              <a:lumMod val="95000"/>
            </a:schemeClr>
          </a:solidFill>
          <a:ln w="38100">
            <a:solidFill>
              <a:srgbClr val="00A9A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3200" b="0" dirty="0">
                <a:solidFill>
                  <a:srgbClr val="00A9A9"/>
                </a:solidFill>
              </a:rPr>
              <a:t>5</a:t>
            </a:r>
            <a:endParaRPr lang="zh-TW" altLang="en-US" sz="3200" b="0" dirty="0">
              <a:solidFill>
                <a:srgbClr val="00A9A9"/>
              </a:solidFill>
            </a:endParaRPr>
          </a:p>
        </p:txBody>
      </p:sp>
      <p:sp>
        <p:nvSpPr>
          <p:cNvPr id="23" name="文字方塊 22">
            <a:extLst>
              <a:ext uri="{FF2B5EF4-FFF2-40B4-BE49-F238E27FC236}">
                <a16:creationId xmlns:a16="http://schemas.microsoft.com/office/drawing/2014/main" id="{99AF1AD5-FBF7-4F2C-90BB-B21DD6270240}"/>
              </a:ext>
            </a:extLst>
          </p:cNvPr>
          <p:cNvSpPr txBox="1"/>
          <p:nvPr/>
        </p:nvSpPr>
        <p:spPr>
          <a:xfrm>
            <a:off x="6348070" y="4165975"/>
            <a:ext cx="3132306" cy="9796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32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記憶</a:t>
            </a:r>
            <a:endParaRPr lang="en-US" altLang="zh-TW" sz="32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ctr">
              <a:lnSpc>
                <a:spcPct val="130000"/>
              </a:lnSpc>
            </a:pPr>
            <a:r>
              <a:rPr lang="en-US" altLang="zh-TW" sz="2200" dirty="0">
                <a:solidFill>
                  <a:srgbClr val="FF6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sz="2200" dirty="0">
                <a:solidFill>
                  <a:srgbClr val="FF6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刻意練習</a:t>
            </a:r>
            <a:r>
              <a:rPr lang="en-US" altLang="zh-TW" sz="2200" dirty="0">
                <a:solidFill>
                  <a:srgbClr val="FF6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endParaRPr lang="en-US" altLang="zh-TW" sz="2200" b="1" dirty="0">
              <a:solidFill>
                <a:srgbClr val="FF6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4" name="橢圓 23">
            <a:extLst>
              <a:ext uri="{FF2B5EF4-FFF2-40B4-BE49-F238E27FC236}">
                <a16:creationId xmlns:a16="http://schemas.microsoft.com/office/drawing/2014/main" id="{9C0D0D57-4481-41A1-BA86-25528F735B0C}"/>
              </a:ext>
            </a:extLst>
          </p:cNvPr>
          <p:cNvSpPr/>
          <p:nvPr/>
        </p:nvSpPr>
        <p:spPr>
          <a:xfrm>
            <a:off x="4003562" y="3188573"/>
            <a:ext cx="620522" cy="620522"/>
          </a:xfrm>
          <a:prstGeom prst="ellipse">
            <a:avLst/>
          </a:prstGeom>
          <a:solidFill>
            <a:schemeClr val="bg1">
              <a:lumMod val="95000"/>
            </a:schemeClr>
          </a:solidFill>
          <a:ln w="38100">
            <a:solidFill>
              <a:srgbClr val="00A9A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3200" b="0" dirty="0">
                <a:solidFill>
                  <a:srgbClr val="00A9A9"/>
                </a:solidFill>
              </a:rPr>
              <a:t>2</a:t>
            </a:r>
            <a:endParaRPr lang="zh-TW" altLang="en-US" sz="3200" b="0" dirty="0">
              <a:solidFill>
                <a:srgbClr val="00A9A9"/>
              </a:solidFill>
            </a:endParaRPr>
          </a:p>
        </p:txBody>
      </p:sp>
      <p:sp>
        <p:nvSpPr>
          <p:cNvPr id="25" name="文字方塊 24">
            <a:extLst>
              <a:ext uri="{FF2B5EF4-FFF2-40B4-BE49-F238E27FC236}">
                <a16:creationId xmlns:a16="http://schemas.microsoft.com/office/drawing/2014/main" id="{A71966F9-C9BA-4C33-AB65-1C30A598893C}"/>
              </a:ext>
            </a:extLst>
          </p:cNvPr>
          <p:cNvSpPr txBox="1"/>
          <p:nvPr/>
        </p:nvSpPr>
        <p:spPr>
          <a:xfrm>
            <a:off x="4529847" y="4177565"/>
            <a:ext cx="3132306" cy="9796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32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整理</a:t>
            </a:r>
            <a:endParaRPr lang="en-US" altLang="zh-TW" sz="32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ctr">
              <a:lnSpc>
                <a:spcPct val="130000"/>
              </a:lnSpc>
            </a:pPr>
            <a:r>
              <a:rPr lang="en-US" altLang="zh-TW" sz="2200" dirty="0">
                <a:solidFill>
                  <a:srgbClr val="FF6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sz="2200" dirty="0">
                <a:solidFill>
                  <a:srgbClr val="FF6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為重點命名</a:t>
            </a:r>
            <a:r>
              <a:rPr lang="en-US" altLang="zh-TW" sz="2200" dirty="0">
                <a:solidFill>
                  <a:srgbClr val="FF6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</a:p>
        </p:txBody>
      </p:sp>
      <p:sp>
        <p:nvSpPr>
          <p:cNvPr id="2" name="標題 1">
            <a:extLst>
              <a:ext uri="{FF2B5EF4-FFF2-40B4-BE49-F238E27FC236}">
                <a16:creationId xmlns:a16="http://schemas.microsoft.com/office/drawing/2014/main" id="{907DF3CD-3BEF-4FE9-A050-2ADCB43192F4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902176" y="1277888"/>
            <a:ext cx="10377488" cy="1143000"/>
          </a:xfrm>
        </p:spPr>
        <p:txBody>
          <a:bodyPr>
            <a:normAutofit fontScale="90000"/>
          </a:bodyPr>
          <a:lstStyle/>
          <a:p>
            <a:pPr algn="ctr" rtl="0" eaLnBrk="0" fontAlgn="base" hangingPunct="0"/>
            <a:r>
              <a:rPr kumimoji="1" lang="zh-TW" altLang="en-US" sz="6600" b="1" kern="1200" dirty="0">
                <a:solidFill>
                  <a:srgbClr val="006666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新細明體" panose="02020500000000000000" pitchFamily="18" charset="-120"/>
              </a:rPr>
              <a:t>學習的</a:t>
            </a:r>
            <a:r>
              <a:rPr kumimoji="1" lang="zh-TW" altLang="zh-TW" sz="6600" b="1" kern="1200" dirty="0">
                <a:solidFill>
                  <a:srgbClr val="006666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新細明體" panose="02020500000000000000" pitchFamily="18" charset="-120"/>
              </a:rPr>
              <a:t> </a:t>
            </a:r>
            <a:r>
              <a:rPr kumimoji="1" lang="en-US" altLang="zh-TW" sz="8800" b="1" kern="1200" dirty="0">
                <a:solidFill>
                  <a:srgbClr val="006666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新細明體" panose="02020500000000000000" pitchFamily="18" charset="-120"/>
              </a:rPr>
              <a:t>5</a:t>
            </a:r>
            <a:r>
              <a:rPr kumimoji="1" lang="en-US" altLang="zh-TW" sz="6600" b="1" kern="1200" dirty="0">
                <a:solidFill>
                  <a:srgbClr val="006666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新細明體" panose="02020500000000000000" pitchFamily="18" charset="-120"/>
              </a:rPr>
              <a:t> </a:t>
            </a:r>
            <a:r>
              <a:rPr kumimoji="1" lang="zh-TW" altLang="en-US" sz="6600" b="1" kern="1200" dirty="0">
                <a:solidFill>
                  <a:srgbClr val="006666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新細明體" panose="02020500000000000000" pitchFamily="18" charset="-120"/>
              </a:rPr>
              <a:t>關鍵</a:t>
            </a:r>
            <a:endParaRPr lang="zh-TW" altLang="zh-TW" sz="4800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6452032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8" dur="7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" presetID="23" presetClass="entr" presetSubtype="16" fill="hold" grpId="0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2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6" presetClass="emph" presetSubtype="0" autoRev="1" fill="hold" grpId="1" nodeType="withEffect">
                                  <p:stCondLst>
                                    <p:cond delay="300"/>
                                  </p:stCondLst>
                                  <p:childTnLst>
                                    <p:animScale>
                                      <p:cBhvr>
                                        <p:cTn id="14" dur="150" fill="hold"/>
                                        <p:tgtEl>
                                          <p:spTgt spid="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5" presetID="23" presetClass="entr" presetSubtype="16" fill="hold" grpId="0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25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5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6" presetClass="emph" presetSubtype="0" autoRev="1" fill="hold" grpId="1" nodeType="withEffect">
                                  <p:stCondLst>
                                    <p:cond delay="500"/>
                                  </p:stCondLst>
                                  <p:childTnLst>
                                    <p:animScale>
                                      <p:cBhvr>
                                        <p:cTn id="20" dur="150" fill="hold"/>
                                        <p:tgtEl>
                                          <p:spTgt spid="1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1" presetID="23" presetClass="entr" presetSubtype="16" fill="hold" grpId="0" nodeType="withEffect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6" presetClass="emph" presetSubtype="0" autoRev="1" fill="hold" grpId="1" nodeType="withEffect">
                                  <p:stCondLst>
                                    <p:cond delay="700"/>
                                  </p:stCondLst>
                                  <p:childTnLst>
                                    <p:animScale>
                                      <p:cBhvr>
                                        <p:cTn id="26" dur="150" fill="hold"/>
                                        <p:tgtEl>
                                          <p:spTgt spid="1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7" presetID="23" presetClass="entr" presetSubtype="16" fill="hold" grpId="0" nodeType="withEffect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25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5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6" presetClass="emph" presetSubtype="0" autoRev="1" fill="hold" grpId="1" nodeType="withEffect">
                                  <p:stCondLst>
                                    <p:cond delay="700"/>
                                  </p:stCondLst>
                                  <p:childTnLst>
                                    <p:animScale>
                                      <p:cBhvr>
                                        <p:cTn id="32" dur="150" fill="hold"/>
                                        <p:tgtEl>
                                          <p:spTgt spid="2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33" presetID="23" presetClass="entr" presetSubtype="16" fill="hold" grpId="0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25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25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6" presetClass="emph" presetSubtype="0" autoRev="1" fill="hold" grpId="1" nodeType="withEffect">
                                  <p:stCondLst>
                                    <p:cond delay="500"/>
                                  </p:stCondLst>
                                  <p:childTnLst>
                                    <p:animScale>
                                      <p:cBhvr>
                                        <p:cTn id="38" dur="150" fill="hold"/>
                                        <p:tgtEl>
                                          <p:spTgt spid="2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9" grpId="1" animBg="1"/>
      <p:bldP spid="12" grpId="0" animBg="1"/>
      <p:bldP spid="12" grpId="1" animBg="1"/>
      <p:bldP spid="13" grpId="0" animBg="1"/>
      <p:bldP spid="13" grpId="1" animBg="1"/>
      <p:bldP spid="16" grpId="0"/>
      <p:bldP spid="14" grpId="0"/>
      <p:bldP spid="15" grpId="0"/>
      <p:bldP spid="21" grpId="0" animBg="1"/>
      <p:bldP spid="21" grpId="1" animBg="1"/>
      <p:bldP spid="23" grpId="0"/>
      <p:bldP spid="24" grpId="0" animBg="1"/>
      <p:bldP spid="24" grpId="1" animBg="1"/>
      <p:bldP spid="25" grpId="0"/>
    </p:bld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55</Words>
  <Application>Microsoft Office PowerPoint</Application>
  <PresentationFormat>寬螢幕</PresentationFormat>
  <Paragraphs>18</Paragraphs>
  <Slides>2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2</vt:i4>
      </vt:variant>
    </vt:vector>
  </HeadingPairs>
  <TitlesOfParts>
    <vt:vector size="8" baseType="lpstr">
      <vt:lpstr>微軟正黑體</vt:lpstr>
      <vt:lpstr>Arial</vt:lpstr>
      <vt:lpstr>Calibri</vt:lpstr>
      <vt:lpstr>Calibri Light</vt:lpstr>
      <vt:lpstr>Verdana</vt:lpstr>
      <vt:lpstr>Office 佈景主題</vt:lpstr>
      <vt:lpstr>PowerPoint 簡報</vt:lpstr>
      <vt:lpstr>學習的 5 關鍵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德宙 蘇</dc:creator>
  <cp:lastModifiedBy>德宙 蘇</cp:lastModifiedBy>
  <cp:revision>1</cp:revision>
  <dcterms:created xsi:type="dcterms:W3CDTF">2022-04-08T02:01:41Z</dcterms:created>
  <dcterms:modified xsi:type="dcterms:W3CDTF">2022-04-08T02:04:07Z</dcterms:modified>
</cp:coreProperties>
</file>