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8"/>
  </p:notesMasterIdLst>
  <p:handoutMasterIdLst>
    <p:handoutMasterId r:id="rId9"/>
  </p:handoutMasterIdLst>
  <p:sldIdLst>
    <p:sldId id="1749" r:id="rId2"/>
    <p:sldId id="1750" r:id="rId3"/>
    <p:sldId id="1765" r:id="rId4"/>
    <p:sldId id="1764" r:id="rId5"/>
    <p:sldId id="279" r:id="rId6"/>
    <p:sldId id="1766" r:id="rId7"/>
  </p:sldIdLst>
  <p:sldSz cx="12192000" cy="6858000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9">
          <p15:clr>
            <a:srgbClr val="A4A3A4"/>
          </p15:clr>
        </p15:guide>
        <p15:guide id="2" pos="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FDFD"/>
    <a:srgbClr val="F5F4F1"/>
    <a:srgbClr val="596A99"/>
    <a:srgbClr val="54699E"/>
    <a:srgbClr val="3C4B70"/>
    <a:srgbClr val="FFFFCC"/>
    <a:srgbClr val="F9F9F9"/>
    <a:srgbClr val="5C707A"/>
    <a:srgbClr val="546770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22" autoAdjust="0"/>
    <p:restoredTop sz="95090" autoAdjust="0"/>
  </p:normalViewPr>
  <p:slideViewPr>
    <p:cSldViewPr>
      <p:cViewPr varScale="1">
        <p:scale>
          <a:sx n="87" d="100"/>
          <a:sy n="87" d="100"/>
        </p:scale>
        <p:origin x="101" y="106"/>
      </p:cViewPr>
      <p:guideLst>
        <p:guide orient="horz" pos="4269"/>
        <p:guide pos="60"/>
      </p:guideLst>
    </p:cSldViewPr>
  </p:slideViewPr>
  <p:outlineViewPr>
    <p:cViewPr>
      <p:scale>
        <a:sx n="33" d="100"/>
        <a:sy n="33" d="100"/>
      </p:scale>
      <p:origin x="0" y="-70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290AE5A6-571E-4976-B1C4-D51719754D1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21220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6763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8488" cy="4606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0EB9E25A-D5B3-4B8B-B88D-1AFC6023426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7681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例如，</a:t>
            </a:r>
            <a:endParaRPr lang="en-US" altLang="zh-TW" dirty="0"/>
          </a:p>
          <a:p>
            <a:r>
              <a:rPr lang="zh-TW" altLang="en-US" dirty="0"/>
              <a:t>問題是什麼呢？</a:t>
            </a:r>
            <a:endParaRPr lang="en-US" altLang="zh-TW" dirty="0"/>
          </a:p>
          <a:p>
            <a:endParaRPr lang="en-US" altLang="zh-TW" dirty="0"/>
          </a:p>
          <a:p>
            <a:pPr>
              <a:lnSpc>
                <a:spcPct val="130000"/>
              </a:lnSpc>
            </a:pPr>
            <a:r>
              <a:rPr lang="zh-TW" altLang="en-US" sz="1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設備機台系統中毒，無法運作，先是新竹廠，迅速蔓延到台中、台南廠，導致全台產線大當機。</a:t>
            </a:r>
            <a:endParaRPr lang="en-US" altLang="zh-TW" sz="12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26985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關鍵原因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經分析，發現是安裝人員貪圖方便，沒有遵守 </a:t>
            </a:r>
            <a:r>
              <a:rPr lang="en-US" altLang="zh-TW" dirty="0"/>
              <a:t>SOP</a:t>
            </a:r>
            <a:r>
              <a:rPr lang="zh-TW" altLang="en-US" dirty="0"/>
              <a:t>，想直接用線上掃毒服務比較快。</a:t>
            </a:r>
            <a:endParaRPr lang="en-US" altLang="zh-TW" dirty="0"/>
          </a:p>
          <a:p>
            <a:r>
              <a:rPr lang="zh-TW" altLang="en-US" dirty="0"/>
              <a:t>同時，也發現中毒的電腦都是 </a:t>
            </a:r>
            <a:r>
              <a:rPr lang="en-US" altLang="zh-TW" dirty="0"/>
              <a:t>win7 </a:t>
            </a:r>
            <a:r>
              <a:rPr lang="zh-TW" altLang="en-US" dirty="0"/>
              <a:t>的作業系統，並沒有進行漏洞修補。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44DDE-9CB5-4C99-BFA1-19B59C119B7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560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當下的解決方法是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為了避免災情擴大，立刻斷網停止所有生產</a:t>
            </a:r>
            <a:endParaRPr lang="en-US" altLang="zh-TW" dirty="0"/>
          </a:p>
          <a:p>
            <a:r>
              <a:rPr lang="zh-TW" altLang="en-US" dirty="0"/>
              <a:t>盤點、重灌系統並從備份映象檔回復生產參數</a:t>
            </a:r>
            <a:endParaRPr lang="en-US" altLang="zh-TW" dirty="0"/>
          </a:p>
          <a:p>
            <a:r>
              <a:rPr lang="zh-TW" altLang="en-US" dirty="0"/>
              <a:t>再逐步啟動生產流程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92295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未來該如何避免呢？</a:t>
            </a:r>
            <a:endParaRPr kumimoji="1" lang="en-US" altLang="zh-TW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建議要增設防火牆</a:t>
            </a:r>
            <a:endParaRPr kumimoji="1" lang="en-US" altLang="zh-TW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en-US" sz="1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修改 </a:t>
            </a:r>
            <a:r>
              <a:rPr lang="en-US" altLang="zh-TW" sz="1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SOP</a:t>
            </a:r>
            <a:r>
              <a:rPr lang="zh-TW" altLang="en-US" sz="1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，掃毒後才能申請開通防火牆</a:t>
            </a:r>
            <a:endParaRPr lang="en-US" altLang="zh-TW" sz="12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在還沒完成設備更新前</a:t>
            </a:r>
            <a:endParaRPr kumimoji="1" lang="en-US" altLang="zh-TW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採</a:t>
            </a:r>
            <a:r>
              <a:rPr lang="zh-TW" altLang="en-US" sz="1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採雙人協同作業，進行 </a:t>
            </a:r>
            <a:r>
              <a:rPr lang="en-US" altLang="zh-TW" sz="1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double confirm</a:t>
            </a:r>
            <a:r>
              <a:rPr lang="zh-TW" altLang="en-US" sz="12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，減少人為疏失。</a:t>
            </a:r>
            <a:endParaRPr kumimoji="1" lang="en-US" altLang="zh-TW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08302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因此，</a:t>
            </a:r>
            <a:endParaRPr lang="en-US" altLang="zh-TW" dirty="0"/>
          </a:p>
          <a:p>
            <a:r>
              <a:rPr lang="zh-TW" altLang="en-US" dirty="0"/>
              <a:t>我們就可以在案例會議的簡報，補上最後一張 </a:t>
            </a:r>
            <a:r>
              <a:rPr lang="en-US" altLang="zh-TW" dirty="0"/>
              <a:t>slide </a:t>
            </a:r>
            <a:r>
              <a:rPr lang="zh-TW" altLang="en-US" dirty="0"/>
              <a:t>放結論，</a:t>
            </a:r>
            <a:endParaRPr lang="en-US" altLang="zh-TW" dirty="0"/>
          </a:p>
          <a:p>
            <a:r>
              <a:rPr lang="zh-TW" altLang="en-US" dirty="0"/>
              <a:t>快速整理重點，加強印象。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44DDE-9CB5-4C99-BFA1-19B59C119B7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6358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想測驗題目，有時候真不容易，</a:t>
            </a:r>
            <a:endParaRPr lang="en-US" altLang="zh-TW" dirty="0"/>
          </a:p>
          <a:p>
            <a:r>
              <a:rPr lang="zh-TW" altLang="en-US" dirty="0"/>
              <a:t>但只要遵循 </a:t>
            </a:r>
            <a:r>
              <a:rPr lang="en-US" altLang="zh-TW" dirty="0"/>
              <a:t>SOP</a:t>
            </a:r>
            <a:r>
              <a:rPr lang="zh-TW" altLang="en-US" dirty="0"/>
              <a:t> 就會簡單很多！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將每一個案例，用題組的形式呈現。</a:t>
            </a:r>
            <a:endParaRPr lang="en-US" altLang="zh-TW" dirty="0"/>
          </a:p>
          <a:p>
            <a:r>
              <a:rPr lang="zh-TW" altLang="en-US" dirty="0"/>
              <a:t>將「問題、原因、解法、如何避免」變成一個題目 </a:t>
            </a:r>
            <a:r>
              <a:rPr lang="en-US" altLang="zh-TW" dirty="0"/>
              <a:t>(</a:t>
            </a:r>
            <a:r>
              <a:rPr lang="zh-TW" altLang="en-US" dirty="0"/>
              <a:t>滑鼠指到對應項目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選項呢？ 就直接列重點</a:t>
            </a:r>
            <a:endParaRPr lang="en-US" altLang="zh-TW" dirty="0"/>
          </a:p>
          <a:p>
            <a:r>
              <a:rPr lang="zh-TW" altLang="en-US" dirty="0"/>
              <a:t>例如，問題是什麼，重點就是 </a:t>
            </a:r>
            <a:r>
              <a:rPr lang="en-US" altLang="zh-TW" dirty="0"/>
              <a:t>A </a:t>
            </a:r>
            <a:r>
              <a:rPr lang="zh-TW" altLang="en-US" dirty="0"/>
              <a:t>選項，再補一個類似但不正確的選項。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44DDE-9CB5-4C99-BFA1-19B59C119B7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656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297363" y="304800"/>
            <a:ext cx="15879763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938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2F73A-6083-40DB-AE0A-B234118A7D1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8664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818D2-0F38-48C8-8AA3-D3048B2A57B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0452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985251" y="80963"/>
            <a:ext cx="2592916" cy="58610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00151" y="80963"/>
            <a:ext cx="7581900" cy="58610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5EB46-8999-4B6E-ABAB-AE6F9850A81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6294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6228A-BEE8-4C01-B438-E382FBBD8BE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0114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021C9-31B0-4941-B77A-ED7576F5D25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9364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00151" y="1412875"/>
            <a:ext cx="5086349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89700" y="1412875"/>
            <a:ext cx="5088467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522B9-A0BA-4647-8B87-B9B83230739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9477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FB0B5-35CB-42DE-8803-C2A611F8D6D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1758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A994-1DE2-41BD-963A-50691B5A261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1012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13A7-F3C9-47E7-859F-A07A855030D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800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ED4B-AA26-425C-92A8-F22D8064EC9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3227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5F228-AA7E-4F54-8F5C-00622738932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8810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5"/>
          <p:cNvSpPr>
            <a:spLocks noChangeShapeType="1"/>
          </p:cNvSpPr>
          <p:nvPr/>
        </p:nvSpPr>
        <p:spPr bwMode="auto">
          <a:xfrm>
            <a:off x="1200150" y="1300163"/>
            <a:ext cx="10320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00150" y="80963"/>
            <a:ext cx="10377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0150" y="1412875"/>
            <a:ext cx="10377488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928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928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928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D87431B2-C004-4F52-9F36-4DFF9C8EDFB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25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kumimoji="1" sz="2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19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kumimoji="1" sz="19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圓角 7">
            <a:extLst>
              <a:ext uri="{FF2B5EF4-FFF2-40B4-BE49-F238E27FC236}">
                <a16:creationId xmlns:a16="http://schemas.microsoft.com/office/drawing/2014/main" id="{AC8346D7-48A2-410D-B52C-7E228947B6FD}"/>
              </a:ext>
            </a:extLst>
          </p:cNvPr>
          <p:cNvSpPr/>
          <p:nvPr/>
        </p:nvSpPr>
        <p:spPr bwMode="auto">
          <a:xfrm>
            <a:off x="738000" y="1746313"/>
            <a:ext cx="3737819" cy="948063"/>
          </a:xfrm>
          <a:prstGeom prst="roundRect">
            <a:avLst/>
          </a:prstGeom>
          <a:solidFill>
            <a:srgbClr val="23908D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問題描述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809F0EB-FF81-4C3E-A8A9-D98CB0249674}"/>
              </a:ext>
            </a:extLst>
          </p:cNvPr>
          <p:cNvSpPr/>
          <p:nvPr/>
        </p:nvSpPr>
        <p:spPr>
          <a:xfrm>
            <a:off x="738001" y="3060000"/>
            <a:ext cx="4097860" cy="100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設備機台中毒，無法運作</a:t>
            </a:r>
            <a:endParaRPr lang="en-US" altLang="zh-TW" sz="2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竹科</a:t>
            </a:r>
            <a:endParaRPr lang="en-US" altLang="zh-TW" sz="2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2B9AB84-8817-44F1-9DD9-F0C2B62350EB}"/>
              </a:ext>
            </a:extLst>
          </p:cNvPr>
          <p:cNvSpPr txBox="1"/>
          <p:nvPr/>
        </p:nvSpPr>
        <p:spPr>
          <a:xfrm>
            <a:off x="6051799" y="760638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WannaCry</a:t>
            </a:r>
            <a:r>
              <a:rPr lang="zh-TW" altLang="en-US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想哭</a:t>
            </a:r>
            <a:r>
              <a:rPr lang="en-US" altLang="zh-TW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勒索病毒</a:t>
            </a:r>
            <a:endParaRPr lang="zh-TW" altLang="en-US" sz="2000" dirty="0"/>
          </a:p>
        </p:txBody>
      </p:sp>
      <p:pic>
        <p:nvPicPr>
          <p:cNvPr id="1028" name="Picture 4" descr="3 Ways the &amp;#39;NotPetya&amp;#39; Cyberattack Is More Complex Than WannaCry">
            <a:extLst>
              <a:ext uri="{FF2B5EF4-FFF2-40B4-BE49-F238E27FC236}">
                <a16:creationId xmlns:a16="http://schemas.microsoft.com/office/drawing/2014/main" id="{C31086CC-65B6-4E8F-BCEC-ADDF1E384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127" y="1318677"/>
            <a:ext cx="635789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08A75C0-68EE-4142-A317-B36542795D5D}"/>
              </a:ext>
            </a:extLst>
          </p:cNvPr>
          <p:cNvSpPr/>
          <p:nvPr/>
        </p:nvSpPr>
        <p:spPr>
          <a:xfrm>
            <a:off x="1451484" y="3538800"/>
            <a:ext cx="1296144" cy="52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ea typeface="微軟正黑體" panose="020B0604030504040204" pitchFamily="34" charset="-120"/>
              </a:rPr>
              <a:t>→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中科</a:t>
            </a:r>
            <a:endParaRPr lang="en-US" altLang="zh-TW" sz="2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540A5FD-B0E4-4FA7-B8D9-30146FF3B9E4}"/>
              </a:ext>
            </a:extLst>
          </p:cNvPr>
          <p:cNvSpPr/>
          <p:nvPr/>
        </p:nvSpPr>
        <p:spPr>
          <a:xfrm>
            <a:off x="2523219" y="3538800"/>
            <a:ext cx="1808585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ea typeface="微軟正黑體" panose="020B0604030504040204" pitchFamily="34" charset="-120"/>
              </a:rPr>
              <a:t>→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南科</a:t>
            </a:r>
            <a:endParaRPr lang="en-US" altLang="zh-TW" sz="2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73A6B40-EB0B-4399-8609-D7D0E42F8B40}"/>
              </a:ext>
            </a:extLst>
          </p:cNvPr>
          <p:cNvSpPr/>
          <p:nvPr/>
        </p:nvSpPr>
        <p:spPr>
          <a:xfrm>
            <a:off x="752930" y="4017289"/>
            <a:ext cx="4097860" cy="523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導致全台產線大當機</a:t>
            </a:r>
            <a:endParaRPr lang="en-US" altLang="zh-TW" sz="2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433699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2947FA06-D7F8-4F6E-B337-3579718AE2A8}"/>
              </a:ext>
            </a:extLst>
          </p:cNvPr>
          <p:cNvGrpSpPr/>
          <p:nvPr/>
        </p:nvGrpSpPr>
        <p:grpSpPr>
          <a:xfrm>
            <a:off x="5375920" y="2046762"/>
            <a:ext cx="6391199" cy="3847480"/>
            <a:chOff x="5375920" y="2046762"/>
            <a:chExt cx="6391199" cy="3847480"/>
          </a:xfrm>
        </p:grpSpPr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A0C71915-CFB0-4D41-95C6-04265D633558}"/>
                </a:ext>
              </a:extLst>
            </p:cNvPr>
            <p:cNvCxnSpPr/>
            <p:nvPr/>
          </p:nvCxnSpPr>
          <p:spPr bwMode="auto">
            <a:xfrm>
              <a:off x="5375920" y="3861048"/>
              <a:ext cx="3952243" cy="0"/>
            </a:xfrm>
            <a:prstGeom prst="line">
              <a:avLst/>
            </a:prstGeom>
            <a:solidFill>
              <a:schemeClr val="accent1"/>
            </a:solidFill>
            <a:ln w="1524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橢圓 17">
              <a:extLst>
                <a:ext uri="{FF2B5EF4-FFF2-40B4-BE49-F238E27FC236}">
                  <a16:creationId xmlns:a16="http://schemas.microsoft.com/office/drawing/2014/main" id="{F6A1FFA7-AF09-4B66-AA3B-FAFA2048B27B}"/>
                </a:ext>
              </a:extLst>
            </p:cNvPr>
            <p:cNvSpPr/>
            <p:nvPr/>
          </p:nvSpPr>
          <p:spPr bwMode="auto">
            <a:xfrm>
              <a:off x="6220550" y="4249269"/>
              <a:ext cx="1167219" cy="1167219"/>
            </a:xfrm>
            <a:prstGeom prst="ellipse">
              <a:avLst/>
            </a:pr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600" b="1" i="0" u="none" strike="noStrike" cap="none" normalizeH="0" baseline="0" dirty="0">
                <a:ln>
                  <a:noFill/>
                </a:ln>
                <a:solidFill>
                  <a:srgbClr val="FF6000"/>
                </a:solidFill>
                <a:effectLst/>
                <a:latin typeface="Verdana" pitchFamily="34" charset="0"/>
                <a:ea typeface="全真粗黑體" pitchFamily="49" charset="-120"/>
              </a:endParaRPr>
            </a:p>
          </p:txBody>
        </p:sp>
        <p:cxnSp>
          <p:nvCxnSpPr>
            <p:cNvPr id="19" name="直線接點 18">
              <a:extLst>
                <a:ext uri="{FF2B5EF4-FFF2-40B4-BE49-F238E27FC236}">
                  <a16:creationId xmlns:a16="http://schemas.microsoft.com/office/drawing/2014/main" id="{B7057396-F526-409E-A484-2BDDA17710F1}"/>
                </a:ext>
              </a:extLst>
            </p:cNvPr>
            <p:cNvCxnSpPr/>
            <p:nvPr/>
          </p:nvCxnSpPr>
          <p:spPr bwMode="auto">
            <a:xfrm flipV="1">
              <a:off x="6812815" y="3879230"/>
              <a:ext cx="0" cy="34490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橢圓 22">
              <a:extLst>
                <a:ext uri="{FF2B5EF4-FFF2-40B4-BE49-F238E27FC236}">
                  <a16:creationId xmlns:a16="http://schemas.microsoft.com/office/drawing/2014/main" id="{0E17F929-46AA-48EF-BC1A-191691C19157}"/>
                </a:ext>
              </a:extLst>
            </p:cNvPr>
            <p:cNvSpPr/>
            <p:nvPr/>
          </p:nvSpPr>
          <p:spPr bwMode="auto">
            <a:xfrm>
              <a:off x="5458686" y="2281391"/>
              <a:ext cx="1147277" cy="1147277"/>
            </a:xfrm>
            <a:prstGeom prst="ellipse">
              <a:avLst/>
            </a:pr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600" b="1" i="0" u="none" strike="noStrike" cap="none" normalizeH="0" baseline="0" dirty="0">
                <a:ln>
                  <a:noFill/>
                </a:ln>
                <a:solidFill>
                  <a:srgbClr val="FF6000"/>
                </a:solidFill>
                <a:effectLst/>
                <a:latin typeface="Verdana" pitchFamily="34" charset="0"/>
                <a:ea typeface="全真粗黑體" pitchFamily="49" charset="-120"/>
              </a:endParaRPr>
            </a:p>
          </p:txBody>
        </p: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5CF34287-2F68-4F00-8E1E-3BAA12121DAB}"/>
                </a:ext>
              </a:extLst>
            </p:cNvPr>
            <p:cNvCxnSpPr>
              <a:stCxn id="23" idx="4"/>
            </p:cNvCxnSpPr>
            <p:nvPr/>
          </p:nvCxnSpPr>
          <p:spPr bwMode="auto">
            <a:xfrm>
              <a:off x="6032325" y="3428668"/>
              <a:ext cx="0" cy="43238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" name="直線接點 3">
              <a:extLst>
                <a:ext uri="{FF2B5EF4-FFF2-40B4-BE49-F238E27FC236}">
                  <a16:creationId xmlns:a16="http://schemas.microsoft.com/office/drawing/2014/main" id="{0AC64715-EC6A-492B-BA07-E192B8EBB09C}"/>
                </a:ext>
              </a:extLst>
            </p:cNvPr>
            <p:cNvCxnSpPr/>
            <p:nvPr/>
          </p:nvCxnSpPr>
          <p:spPr bwMode="auto">
            <a:xfrm>
              <a:off x="7344000" y="3852429"/>
              <a:ext cx="2348512" cy="8619"/>
            </a:xfrm>
            <a:prstGeom prst="line">
              <a:avLst/>
            </a:prstGeom>
            <a:solidFill>
              <a:schemeClr val="accent1"/>
            </a:solidFill>
            <a:ln w="1524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直線接點 9">
              <a:extLst>
                <a:ext uri="{FF2B5EF4-FFF2-40B4-BE49-F238E27FC236}">
                  <a16:creationId xmlns:a16="http://schemas.microsoft.com/office/drawing/2014/main" id="{6A5E68DE-3D89-4A6A-901D-5540FD26C971}"/>
                </a:ext>
              </a:extLst>
            </p:cNvPr>
            <p:cNvCxnSpPr/>
            <p:nvPr/>
          </p:nvCxnSpPr>
          <p:spPr bwMode="auto">
            <a:xfrm>
              <a:off x="7380000" y="3130486"/>
              <a:ext cx="0" cy="721943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2392962C-ED44-45B5-ABB0-772FD7DF3A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546" y="2046762"/>
              <a:ext cx="931168" cy="931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D0CB6FF8-4E53-467A-BD78-C81406618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600" y="2606400"/>
              <a:ext cx="3969519" cy="3287842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1F8D121B-B951-46A2-A586-4B2593204E11}"/>
              </a:ext>
            </a:extLst>
          </p:cNvPr>
          <p:cNvSpPr/>
          <p:nvPr/>
        </p:nvSpPr>
        <p:spPr>
          <a:xfrm>
            <a:off x="707523" y="4185084"/>
            <a:ext cx="4458580" cy="100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+mj-lt"/>
              <a:buAutoNum type="arabicPeriod" startAt="2"/>
            </a:pP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其他線上機台 </a:t>
            </a: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Window 7 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沒有進行漏洞修補。</a:t>
            </a:r>
            <a:endParaRPr lang="en-US" altLang="zh-TW" sz="2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F8BA8C5-C5CE-4AE8-8F6D-45EDEDA653DB}"/>
              </a:ext>
            </a:extLst>
          </p:cNvPr>
          <p:cNvSpPr/>
          <p:nvPr/>
        </p:nvSpPr>
        <p:spPr>
          <a:xfrm>
            <a:off x="709332" y="3243652"/>
            <a:ext cx="4458580" cy="100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沒有遵循 </a:t>
            </a: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SOP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，貪圖方便，想</a:t>
            </a:r>
            <a:r>
              <a:rPr lang="zh-TW" altLang="en-US" sz="24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直接上網掃毒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比較快。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CED0A86-B179-4F27-855D-C01E562ED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005" y="1612183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全真中黑體" panose="02010609000101010101" pitchFamily="49" charset="-120"/>
                <a:cs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全真中黑體" panose="02010609000101010101" pitchFamily="49" charset="-120"/>
                <a:cs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全真中黑體" panose="02010609000101010101" pitchFamily="49" charset="-120"/>
                <a:cs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全真中黑體" panose="02010609000101010101" pitchFamily="49" charset="-120"/>
                <a:cs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全真中黑體" panose="02010609000101010101" pitchFamily="49" charset="-120"/>
                <a:cs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全真中黑體" panose="02010609000101010101" pitchFamily="49" charset="-120"/>
                <a:cs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全真中黑體" panose="02010609000101010101" pitchFamily="49" charset="-120"/>
                <a:cs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全真中黑體" panose="02010609000101010101" pitchFamily="49" charset="-120"/>
                <a:cs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全真中黑體" panose="02010609000101010101" pitchFamily="49" charset="-120"/>
                <a:cs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線上掃毒</a:t>
            </a:r>
            <a:endParaRPr lang="en-US" altLang="zh-TW" sz="2400" dirty="0">
              <a:solidFill>
                <a:srgbClr val="FF6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手繪多邊形: 圖案 26">
            <a:extLst>
              <a:ext uri="{FF2B5EF4-FFF2-40B4-BE49-F238E27FC236}">
                <a16:creationId xmlns:a16="http://schemas.microsoft.com/office/drawing/2014/main" id="{E71C411A-2AE5-43AB-98CE-A00430FB2E84}"/>
              </a:ext>
            </a:extLst>
          </p:cNvPr>
          <p:cNvSpPr/>
          <p:nvPr/>
        </p:nvSpPr>
        <p:spPr bwMode="auto">
          <a:xfrm>
            <a:off x="6021571" y="3145008"/>
            <a:ext cx="2234669" cy="692897"/>
          </a:xfrm>
          <a:custGeom>
            <a:avLst/>
            <a:gdLst>
              <a:gd name="connsiteX0" fmla="*/ 1839557 w 1839557"/>
              <a:gd name="connsiteY0" fmla="*/ 591671 h 591671"/>
              <a:gd name="connsiteX1" fmla="*/ 10757 w 1839557"/>
              <a:gd name="connsiteY1" fmla="*/ 591671 h 591671"/>
              <a:gd name="connsiteX2" fmla="*/ 0 w 1839557"/>
              <a:gd name="connsiteY2" fmla="*/ 0 h 59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9557" h="591671">
                <a:moveTo>
                  <a:pt x="1839557" y="591671"/>
                </a:moveTo>
                <a:lnTo>
                  <a:pt x="10757" y="591671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FF6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手繪多邊形: 圖案 31">
            <a:extLst>
              <a:ext uri="{FF2B5EF4-FFF2-40B4-BE49-F238E27FC236}">
                <a16:creationId xmlns:a16="http://schemas.microsoft.com/office/drawing/2014/main" id="{6A23522D-A6CF-44BE-8C62-F7CE5C764DAC}"/>
              </a:ext>
            </a:extLst>
          </p:cNvPr>
          <p:cNvSpPr/>
          <p:nvPr/>
        </p:nvSpPr>
        <p:spPr bwMode="auto">
          <a:xfrm flipV="1">
            <a:off x="6804160" y="3879228"/>
            <a:ext cx="1462834" cy="727173"/>
          </a:xfrm>
          <a:custGeom>
            <a:avLst/>
            <a:gdLst>
              <a:gd name="connsiteX0" fmla="*/ 1839557 w 1839557"/>
              <a:gd name="connsiteY0" fmla="*/ 591671 h 591671"/>
              <a:gd name="connsiteX1" fmla="*/ 10757 w 1839557"/>
              <a:gd name="connsiteY1" fmla="*/ 591671 h 591671"/>
              <a:gd name="connsiteX2" fmla="*/ 0 w 1839557"/>
              <a:gd name="connsiteY2" fmla="*/ 0 h 59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39557" h="591671">
                <a:moveTo>
                  <a:pt x="1839557" y="591671"/>
                </a:moveTo>
                <a:lnTo>
                  <a:pt x="10757" y="591671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FF6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A7ED5C5-8B50-46C7-BA33-3B249A226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</a:rPr>
              <a:t>關鍵原因</a:t>
            </a: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A06F9242-3BA3-48F5-8D8A-74AC7AF40A39}"/>
              </a:ext>
            </a:extLst>
          </p:cNvPr>
          <p:cNvSpPr/>
          <p:nvPr/>
        </p:nvSpPr>
        <p:spPr bwMode="auto">
          <a:xfrm>
            <a:off x="738000" y="1746313"/>
            <a:ext cx="3737819" cy="948063"/>
          </a:xfrm>
          <a:prstGeom prst="roundRect">
            <a:avLst/>
          </a:prstGeom>
          <a:solidFill>
            <a:srgbClr val="23908D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關鍵原因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E73E8F5-764D-4EEE-BC49-54C483271C08}"/>
              </a:ext>
            </a:extLst>
          </p:cNvPr>
          <p:cNvSpPr txBox="1"/>
          <p:nvPr/>
        </p:nvSpPr>
        <p:spPr>
          <a:xfrm>
            <a:off x="5658664" y="2685752"/>
            <a:ext cx="747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600" b="1" i="0" u="none" strike="noStrike" cap="none" normalizeH="0" baseline="0" dirty="0">
                <a:ln>
                  <a:noFill/>
                </a:ln>
                <a:solidFill>
                  <a:srgbClr val="FF6000"/>
                </a:solidFill>
                <a:effectLst/>
                <a:latin typeface="Verdana" pitchFamily="34" charset="0"/>
                <a:ea typeface="全真粗黑體" pitchFamily="49" charset="-120"/>
              </a:rPr>
              <a:t>win7</a:t>
            </a:r>
            <a:endParaRPr kumimoji="1" lang="zh-TW" altLang="en-US" sz="1600" b="1" i="0" u="none" strike="noStrike" cap="none" normalizeH="0" baseline="0" dirty="0">
              <a:ln>
                <a:noFill/>
              </a:ln>
              <a:solidFill>
                <a:srgbClr val="FF6000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D2A32ED-6674-4DFB-8284-36BBB16C9C2D}"/>
              </a:ext>
            </a:extLst>
          </p:cNvPr>
          <p:cNvSpPr txBox="1"/>
          <p:nvPr/>
        </p:nvSpPr>
        <p:spPr>
          <a:xfrm>
            <a:off x="6439155" y="4663601"/>
            <a:ext cx="747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600" b="1" i="0" u="none" strike="noStrike" cap="none" normalizeH="0" baseline="0" dirty="0">
                <a:ln>
                  <a:noFill/>
                </a:ln>
                <a:solidFill>
                  <a:srgbClr val="FF6000"/>
                </a:solidFill>
                <a:effectLst/>
                <a:latin typeface="Verdana" pitchFamily="34" charset="0"/>
                <a:ea typeface="全真粗黑體" pitchFamily="49" charset="-120"/>
              </a:rPr>
              <a:t>win7</a:t>
            </a:r>
            <a:endParaRPr kumimoji="1" lang="zh-TW" altLang="en-US" sz="1600" b="1" i="0" u="none" strike="noStrike" cap="none" normalizeH="0" baseline="0" dirty="0">
              <a:ln>
                <a:noFill/>
              </a:ln>
              <a:solidFill>
                <a:srgbClr val="FF6000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221737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圓角 9">
            <a:extLst>
              <a:ext uri="{FF2B5EF4-FFF2-40B4-BE49-F238E27FC236}">
                <a16:creationId xmlns:a16="http://schemas.microsoft.com/office/drawing/2014/main" id="{8443C6B3-6C80-4483-B91A-747BB8913D9C}"/>
              </a:ext>
            </a:extLst>
          </p:cNvPr>
          <p:cNvSpPr/>
          <p:nvPr/>
        </p:nvSpPr>
        <p:spPr bwMode="auto">
          <a:xfrm>
            <a:off x="5684001" y="2270324"/>
            <a:ext cx="3112299" cy="1116124"/>
          </a:xfrm>
          <a:prstGeom prst="round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altLang="zh-TW" sz="6000" dirty="0">
                <a:ln w="38100">
                  <a:solidFill>
                    <a:srgbClr val="D64A18"/>
                  </a:solidFill>
                </a:ln>
                <a:solidFill>
                  <a:srgbClr val="D64A18"/>
                </a:solidFill>
              </a:rPr>
              <a:t>RESET</a:t>
            </a:r>
            <a:endParaRPr lang="zh-TW" altLang="en-US" sz="6000" dirty="0">
              <a:ln w="38100">
                <a:solidFill>
                  <a:srgbClr val="D64A18"/>
                </a:solidFill>
              </a:ln>
              <a:solidFill>
                <a:srgbClr val="D64A18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54FC70C-E9DE-4C5B-8AAA-07EB966487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100" y="1700808"/>
            <a:ext cx="2234254" cy="2234254"/>
          </a:xfrm>
          <a:prstGeom prst="rect">
            <a:avLst/>
          </a:prstGeom>
        </p:spPr>
      </p:pic>
      <p:sp>
        <p:nvSpPr>
          <p:cNvPr id="3" name="矩形: 圓角 2">
            <a:extLst>
              <a:ext uri="{FF2B5EF4-FFF2-40B4-BE49-F238E27FC236}">
                <a16:creationId xmlns:a16="http://schemas.microsoft.com/office/drawing/2014/main" id="{0E536165-3386-4702-B699-B1A032570DB6}"/>
              </a:ext>
            </a:extLst>
          </p:cNvPr>
          <p:cNvSpPr/>
          <p:nvPr/>
        </p:nvSpPr>
        <p:spPr bwMode="auto">
          <a:xfrm>
            <a:off x="5663952" y="2234320"/>
            <a:ext cx="3112299" cy="1116124"/>
          </a:xfrm>
          <a:prstGeom prst="round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altLang="zh-TW" sz="6000" dirty="0">
                <a:ln w="38100">
                  <a:solidFill>
                    <a:srgbClr val="D64A18"/>
                  </a:solidFill>
                </a:ln>
                <a:solidFill>
                  <a:srgbClr val="FFFFFF"/>
                </a:solidFill>
              </a:rPr>
              <a:t>RESET</a:t>
            </a:r>
            <a:endParaRPr lang="zh-TW" altLang="en-US" sz="6000" dirty="0">
              <a:ln w="38100">
                <a:solidFill>
                  <a:srgbClr val="D64A18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D4B51D95-83CC-4279-9468-A3885E170033}"/>
              </a:ext>
            </a:extLst>
          </p:cNvPr>
          <p:cNvSpPr/>
          <p:nvPr/>
        </p:nvSpPr>
        <p:spPr bwMode="auto">
          <a:xfrm>
            <a:off x="738000" y="1746313"/>
            <a:ext cx="3737819" cy="948063"/>
          </a:xfrm>
          <a:prstGeom prst="roundRect">
            <a:avLst/>
          </a:prstGeom>
          <a:solidFill>
            <a:srgbClr val="23908D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如何解決</a:t>
            </a:r>
            <a:r>
              <a:rPr lang="en-US" altLang="zh-TW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4D717EF-6A02-4191-AA2C-3270FE035404}"/>
              </a:ext>
            </a:extLst>
          </p:cNvPr>
          <p:cNvSpPr/>
          <p:nvPr/>
        </p:nvSpPr>
        <p:spPr>
          <a:xfrm>
            <a:off x="709332" y="3243652"/>
            <a:ext cx="4558576" cy="1963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斷網 </a:t>
            </a: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所有生產停止</a:t>
            </a: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盤點、重灌 </a:t>
            </a: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win7 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系統、重設生產參數</a:t>
            </a:r>
            <a:endParaRPr lang="en-US" altLang="zh-TW" sz="2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重新啟動生產流程</a:t>
            </a:r>
            <a:endParaRPr lang="en-US" altLang="zh-TW" sz="2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792A0FB9-F7FC-40EE-9218-29D52875A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</a:rPr>
              <a:t>如何解決</a:t>
            </a:r>
          </a:p>
        </p:txBody>
      </p:sp>
      <p:pic>
        <p:nvPicPr>
          <p:cNvPr id="19" name="圖片 18" hidden="1">
            <a:extLst>
              <a:ext uri="{FF2B5EF4-FFF2-40B4-BE49-F238E27FC236}">
                <a16:creationId xmlns:a16="http://schemas.microsoft.com/office/drawing/2014/main" id="{2A20C4A7-592E-4C2C-A1D0-9615C0D324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3C8B9"/>
              </a:clrFrom>
              <a:clrTo>
                <a:srgbClr val="F3C8B9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43175" r="70516" b="37925"/>
          <a:stretch/>
        </p:blipFill>
        <p:spPr>
          <a:xfrm>
            <a:off x="6465988" y="2121496"/>
            <a:ext cx="1853749" cy="1650093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FB6E7749-16DF-43A3-A158-0402C4C2E8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600" y="2604889"/>
            <a:ext cx="3969519" cy="3287842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8FE81F19-1855-4C5A-8591-807073127B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3C8B9"/>
              </a:clrFrom>
              <a:clrTo>
                <a:srgbClr val="F3C8B9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43175" r="70516" b="37925"/>
          <a:stretch/>
        </p:blipFill>
        <p:spPr>
          <a:xfrm>
            <a:off x="6190716" y="3643897"/>
            <a:ext cx="1610768" cy="1433807"/>
          </a:xfrm>
          <a:prstGeom prst="rect">
            <a:avLst/>
          </a:prstGeom>
        </p:spPr>
      </p:pic>
      <p:pic>
        <p:nvPicPr>
          <p:cNvPr id="24" name="圖片 23" hidden="1">
            <a:extLst>
              <a:ext uri="{FF2B5EF4-FFF2-40B4-BE49-F238E27FC236}">
                <a16:creationId xmlns:a16="http://schemas.microsoft.com/office/drawing/2014/main" id="{C0D3116D-9FD1-4F5E-98B8-9BD39738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900" y="2603793"/>
            <a:ext cx="3969519" cy="328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236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BCBEBF3E-BBA3-4B55-9BBC-6F08A416476A}"/>
              </a:ext>
            </a:extLst>
          </p:cNvPr>
          <p:cNvSpPr/>
          <p:nvPr/>
        </p:nvSpPr>
        <p:spPr>
          <a:xfrm>
            <a:off x="709332" y="3243652"/>
            <a:ext cx="4558576" cy="244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增設防火牆</a:t>
            </a:r>
            <a:endParaRPr lang="en-US" altLang="zh-TW" sz="2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/>
            </a:pP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修改 </a:t>
            </a: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SOP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，掃毒後才能申請開通防火牆</a:t>
            </a:r>
            <a:endParaRPr lang="en-US" altLang="zh-TW" sz="2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30000"/>
              </a:lnSpc>
              <a:buFont typeface="+mj-lt"/>
              <a:buAutoNum type="arabicPeriod" startAt="3"/>
            </a:pP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防火牆未建立前，採雙人協同作業，</a:t>
            </a: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double confirm!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D028426-B88A-4683-9A94-32E0F4A54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</a:rPr>
              <a:t>未來如何避免</a:t>
            </a: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F4205126-67AD-4863-9A4B-895DE4EE01B4}"/>
              </a:ext>
            </a:extLst>
          </p:cNvPr>
          <p:cNvSpPr/>
          <p:nvPr/>
        </p:nvSpPr>
        <p:spPr bwMode="auto">
          <a:xfrm>
            <a:off x="738000" y="1746000"/>
            <a:ext cx="4529908" cy="948063"/>
          </a:xfrm>
          <a:prstGeom prst="roundRect">
            <a:avLst/>
          </a:prstGeom>
          <a:solidFill>
            <a:srgbClr val="23908D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未來如何避免</a:t>
            </a:r>
            <a:r>
              <a:rPr lang="en-US" altLang="zh-TW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5" name="直線接點 34" hidden="1">
            <a:extLst>
              <a:ext uri="{FF2B5EF4-FFF2-40B4-BE49-F238E27FC236}">
                <a16:creationId xmlns:a16="http://schemas.microsoft.com/office/drawing/2014/main" id="{C0CE1077-C5F5-49AE-AE46-9EAC6855B02F}"/>
              </a:ext>
            </a:extLst>
          </p:cNvPr>
          <p:cNvCxnSpPr/>
          <p:nvPr/>
        </p:nvCxnSpPr>
        <p:spPr bwMode="auto">
          <a:xfrm flipV="1">
            <a:off x="6062092" y="3861356"/>
            <a:ext cx="1992077" cy="1152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橢圓 35" hidden="1">
            <a:extLst>
              <a:ext uri="{FF2B5EF4-FFF2-40B4-BE49-F238E27FC236}">
                <a16:creationId xmlns:a16="http://schemas.microsoft.com/office/drawing/2014/main" id="{5BFFF004-ACA0-44BD-9B3F-257D1A8B6834}"/>
              </a:ext>
            </a:extLst>
          </p:cNvPr>
          <p:cNvSpPr/>
          <p:nvPr/>
        </p:nvSpPr>
        <p:spPr bwMode="auto">
          <a:xfrm>
            <a:off x="6467730" y="4250729"/>
            <a:ext cx="1167219" cy="1167219"/>
          </a:xfrm>
          <a:prstGeom prst="ellips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全真粗黑體" pitchFamily="49" charset="-120"/>
              </a:rPr>
              <a:t>net</a:t>
            </a:r>
            <a:endParaRPr kumimoji="1" lang="zh-TW" altLang="en-US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cxnSp>
        <p:nvCxnSpPr>
          <p:cNvPr id="37" name="直線接點 36" hidden="1">
            <a:extLst>
              <a:ext uri="{FF2B5EF4-FFF2-40B4-BE49-F238E27FC236}">
                <a16:creationId xmlns:a16="http://schemas.microsoft.com/office/drawing/2014/main" id="{D812A55D-3330-48D3-97FA-6F9F592AECBC}"/>
              </a:ext>
            </a:extLst>
          </p:cNvPr>
          <p:cNvCxnSpPr/>
          <p:nvPr/>
        </p:nvCxnSpPr>
        <p:spPr bwMode="auto">
          <a:xfrm flipV="1">
            <a:off x="7059995" y="3880690"/>
            <a:ext cx="0" cy="34490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橢圓 37" hidden="1">
            <a:extLst>
              <a:ext uri="{FF2B5EF4-FFF2-40B4-BE49-F238E27FC236}">
                <a16:creationId xmlns:a16="http://schemas.microsoft.com/office/drawing/2014/main" id="{E38BA0A9-C62D-4738-9DA5-78861EC986B9}"/>
              </a:ext>
            </a:extLst>
          </p:cNvPr>
          <p:cNvSpPr/>
          <p:nvPr/>
        </p:nvSpPr>
        <p:spPr bwMode="auto">
          <a:xfrm>
            <a:off x="6059999" y="2282851"/>
            <a:ext cx="1147277" cy="1147277"/>
          </a:xfrm>
          <a:prstGeom prst="ellips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全真粗黑體" pitchFamily="49" charset="-120"/>
              </a:rPr>
              <a:t>net</a:t>
            </a:r>
            <a:endParaRPr kumimoji="1" lang="zh-TW" altLang="en-US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cxnSp>
        <p:nvCxnSpPr>
          <p:cNvPr id="39" name="直線接點 38" hidden="1">
            <a:extLst>
              <a:ext uri="{FF2B5EF4-FFF2-40B4-BE49-F238E27FC236}">
                <a16:creationId xmlns:a16="http://schemas.microsoft.com/office/drawing/2014/main" id="{4B2CC554-8813-47BA-9CEF-4D81C9AC8929}"/>
              </a:ext>
            </a:extLst>
          </p:cNvPr>
          <p:cNvCxnSpPr>
            <a:cxnSpLocks/>
            <a:stCxn id="38" idx="4"/>
          </p:cNvCxnSpPr>
          <p:nvPr/>
        </p:nvCxnSpPr>
        <p:spPr bwMode="auto">
          <a:xfrm>
            <a:off x="6633638" y="3430128"/>
            <a:ext cx="0" cy="43238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oval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矩形: 防火牆">
            <a:extLst>
              <a:ext uri="{FF2B5EF4-FFF2-40B4-BE49-F238E27FC236}">
                <a16:creationId xmlns:a16="http://schemas.microsoft.com/office/drawing/2014/main" id="{335635BB-6924-4F2B-BEE3-CEE362EC510E}"/>
              </a:ext>
            </a:extLst>
          </p:cNvPr>
          <p:cNvSpPr/>
          <p:nvPr/>
        </p:nvSpPr>
        <p:spPr bwMode="auto">
          <a:xfrm>
            <a:off x="7433002" y="2595151"/>
            <a:ext cx="1147277" cy="473809"/>
          </a:xfrm>
          <a:prstGeom prst="roundRect">
            <a:avLst/>
          </a:prstGeom>
          <a:solidFill>
            <a:srgbClr val="FF6000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400" dirty="0">
                <a:solidFill>
                  <a:schemeClr val="bg1"/>
                </a:solidFill>
              </a:rPr>
              <a:t>防火牆</a:t>
            </a:r>
            <a:endParaRPr kumimoji="1" lang="zh-TW" alt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7CBF7215-CED7-4E0A-8B84-82CF762E3A0C}"/>
              </a:ext>
            </a:extLst>
          </p:cNvPr>
          <p:cNvGrpSpPr/>
          <p:nvPr/>
        </p:nvGrpSpPr>
        <p:grpSpPr>
          <a:xfrm>
            <a:off x="6059999" y="2285696"/>
            <a:ext cx="5436601" cy="3135097"/>
            <a:chOff x="5807968" y="2285696"/>
            <a:chExt cx="5436601" cy="3135097"/>
          </a:xfrm>
        </p:grpSpPr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id="{E4A11DD5-4713-4069-8D6C-530FA6B93004}"/>
                </a:ext>
              </a:extLst>
            </p:cNvPr>
            <p:cNvGrpSpPr/>
            <p:nvPr/>
          </p:nvGrpSpPr>
          <p:grpSpPr>
            <a:xfrm>
              <a:off x="8554942" y="2852936"/>
              <a:ext cx="2689627" cy="1584176"/>
              <a:chOff x="9274811" y="2893879"/>
              <a:chExt cx="2185051" cy="1282257"/>
            </a:xfrm>
            <a:solidFill>
              <a:schemeClr val="bg1">
                <a:lumMod val="85000"/>
              </a:schemeClr>
            </a:solidFill>
          </p:grpSpPr>
          <p:sp>
            <p:nvSpPr>
              <p:cNvPr id="31" name="橢圓 30">
                <a:extLst>
                  <a:ext uri="{FF2B5EF4-FFF2-40B4-BE49-F238E27FC236}">
                    <a16:creationId xmlns:a16="http://schemas.microsoft.com/office/drawing/2014/main" id="{BB9BE283-D929-4750-94C7-C88951A22D9A}"/>
                  </a:ext>
                </a:extLst>
              </p:cNvPr>
              <p:cNvSpPr/>
              <p:nvPr/>
            </p:nvSpPr>
            <p:spPr>
              <a:xfrm>
                <a:off x="9274811" y="3285305"/>
                <a:ext cx="913656" cy="89083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橢圓 40">
                <a:extLst>
                  <a:ext uri="{FF2B5EF4-FFF2-40B4-BE49-F238E27FC236}">
                    <a16:creationId xmlns:a16="http://schemas.microsoft.com/office/drawing/2014/main" id="{480FFB05-5CEF-4B2E-B893-E85DCA81FC95}"/>
                  </a:ext>
                </a:extLst>
              </p:cNvPr>
              <p:cNvSpPr/>
              <p:nvPr/>
            </p:nvSpPr>
            <p:spPr>
              <a:xfrm>
                <a:off x="9731639" y="2893879"/>
                <a:ext cx="977479" cy="9819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橢圓 41">
                <a:extLst>
                  <a:ext uri="{FF2B5EF4-FFF2-40B4-BE49-F238E27FC236}">
                    <a16:creationId xmlns:a16="http://schemas.microsoft.com/office/drawing/2014/main" id="{FEA79B08-F941-4462-9B72-0ED0E4CCEB44}"/>
                  </a:ext>
                </a:extLst>
              </p:cNvPr>
              <p:cNvSpPr/>
              <p:nvPr/>
            </p:nvSpPr>
            <p:spPr>
              <a:xfrm>
                <a:off x="10523529" y="3150331"/>
                <a:ext cx="723872" cy="72548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橢圓 42">
                <a:extLst>
                  <a:ext uri="{FF2B5EF4-FFF2-40B4-BE49-F238E27FC236}">
                    <a16:creationId xmlns:a16="http://schemas.microsoft.com/office/drawing/2014/main" id="{4EA04E8E-93A6-48C4-8F82-8757C144918E}"/>
                  </a:ext>
                </a:extLst>
              </p:cNvPr>
              <p:cNvSpPr/>
              <p:nvPr/>
            </p:nvSpPr>
            <p:spPr>
              <a:xfrm>
                <a:off x="10735990" y="3516813"/>
                <a:ext cx="723872" cy="65932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B8D57209-4200-4C6D-9947-9F13338A521D}"/>
                  </a:ext>
                </a:extLst>
              </p:cNvPr>
              <p:cNvSpPr/>
              <p:nvPr/>
            </p:nvSpPr>
            <p:spPr>
              <a:xfrm>
                <a:off x="9758510" y="3575500"/>
                <a:ext cx="1276432" cy="6006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588AA598-EBA6-4CE4-AE9E-77666B030810}"/>
                </a:ext>
              </a:extLst>
            </p:cNvPr>
            <p:cNvCxnSpPr/>
            <p:nvPr/>
          </p:nvCxnSpPr>
          <p:spPr bwMode="auto">
            <a:xfrm flipV="1">
              <a:off x="5810061" y="3864201"/>
              <a:ext cx="1992077" cy="1152"/>
            </a:xfrm>
            <a:prstGeom prst="line">
              <a:avLst/>
            </a:prstGeom>
            <a:solidFill>
              <a:schemeClr val="accent1"/>
            </a:solidFill>
            <a:ln w="1524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8FA726C9-0D05-45E6-9839-C245286DBCE4}"/>
                </a:ext>
              </a:extLst>
            </p:cNvPr>
            <p:cNvCxnSpPr/>
            <p:nvPr/>
          </p:nvCxnSpPr>
          <p:spPr bwMode="auto">
            <a:xfrm>
              <a:off x="7716180" y="3865353"/>
              <a:ext cx="1641117" cy="0"/>
            </a:xfrm>
            <a:prstGeom prst="line">
              <a:avLst/>
            </a:prstGeom>
            <a:solidFill>
              <a:schemeClr val="accent1"/>
            </a:solidFill>
            <a:ln w="1524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A225BFF8-6B4B-4856-AD06-D6E56CB5CACB}"/>
                </a:ext>
              </a:extLst>
            </p:cNvPr>
            <p:cNvSpPr/>
            <p:nvPr/>
          </p:nvSpPr>
          <p:spPr bwMode="auto">
            <a:xfrm>
              <a:off x="6215699" y="4253574"/>
              <a:ext cx="1167219" cy="1167219"/>
            </a:xfrm>
            <a:prstGeom prst="ellipse">
              <a:avLst/>
            </a:pr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Verdana" pitchFamily="34" charset="0"/>
                  <a:ea typeface="全真粗黑體" pitchFamily="49" charset="-120"/>
                </a:rPr>
                <a:t>net</a:t>
              </a:r>
              <a:endParaRPr kumimoji="1" lang="zh-TW" altLang="en-U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全真粗黑體" pitchFamily="49" charset="-120"/>
              </a:endParaRPr>
            </a:p>
          </p:txBody>
        </p:sp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id="{0435F147-F654-492B-9247-A8CB0464BA6E}"/>
                </a:ext>
              </a:extLst>
            </p:cNvPr>
            <p:cNvCxnSpPr/>
            <p:nvPr/>
          </p:nvCxnSpPr>
          <p:spPr bwMode="auto">
            <a:xfrm flipV="1">
              <a:off x="6807964" y="3883535"/>
              <a:ext cx="0" cy="34490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橢圓 18">
              <a:extLst>
                <a:ext uri="{FF2B5EF4-FFF2-40B4-BE49-F238E27FC236}">
                  <a16:creationId xmlns:a16="http://schemas.microsoft.com/office/drawing/2014/main" id="{3A7C9545-6417-4FF2-BE75-0DE52EE8C41B}"/>
                </a:ext>
              </a:extLst>
            </p:cNvPr>
            <p:cNvSpPr/>
            <p:nvPr/>
          </p:nvSpPr>
          <p:spPr bwMode="auto">
            <a:xfrm>
              <a:off x="5807968" y="2285696"/>
              <a:ext cx="1147277" cy="1147277"/>
            </a:xfrm>
            <a:prstGeom prst="ellipse">
              <a:avLst/>
            </a:prstGeom>
            <a:noFill/>
            <a:ln w="19050" cap="flat" cmpd="sng" algn="ctr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Verdana" pitchFamily="34" charset="0"/>
                  <a:ea typeface="全真粗黑體" pitchFamily="49" charset="-120"/>
                </a:rPr>
                <a:t>net</a:t>
              </a:r>
              <a:endParaRPr kumimoji="1" lang="zh-TW" altLang="en-U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全真粗黑體" pitchFamily="49" charset="-120"/>
              </a:endParaRPr>
            </a:p>
          </p:txBody>
        </p: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23DD6923-6917-4FE7-A13B-E2AD2B19A978}"/>
                </a:ext>
              </a:extLst>
            </p:cNvPr>
            <p:cNvCxnSpPr>
              <a:cxnSpLocks/>
              <a:stCxn id="19" idx="4"/>
            </p:cNvCxnSpPr>
            <p:nvPr/>
          </p:nvCxnSpPr>
          <p:spPr bwMode="auto">
            <a:xfrm>
              <a:off x="6381607" y="3432973"/>
              <a:ext cx="0" cy="43238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oval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FC6330B2-6296-4CF0-AA76-57904ACA643B}"/>
                </a:ext>
              </a:extLst>
            </p:cNvPr>
            <p:cNvGrpSpPr/>
            <p:nvPr/>
          </p:nvGrpSpPr>
          <p:grpSpPr>
            <a:xfrm>
              <a:off x="8518938" y="2888940"/>
              <a:ext cx="2689627" cy="1584176"/>
              <a:chOff x="9274811" y="2893879"/>
              <a:chExt cx="2185051" cy="1282257"/>
            </a:xfrm>
          </p:grpSpPr>
          <p:sp>
            <p:nvSpPr>
              <p:cNvPr id="22" name="橢圓 21">
                <a:extLst>
                  <a:ext uri="{FF2B5EF4-FFF2-40B4-BE49-F238E27FC236}">
                    <a16:creationId xmlns:a16="http://schemas.microsoft.com/office/drawing/2014/main" id="{4C81F08D-6EC0-49A8-BCEF-9D36583C3476}"/>
                  </a:ext>
                </a:extLst>
              </p:cNvPr>
              <p:cNvSpPr/>
              <p:nvPr/>
            </p:nvSpPr>
            <p:spPr>
              <a:xfrm>
                <a:off x="9274811" y="3285305"/>
                <a:ext cx="913656" cy="89083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3" name="橢圓 22">
                <a:extLst>
                  <a:ext uri="{FF2B5EF4-FFF2-40B4-BE49-F238E27FC236}">
                    <a16:creationId xmlns:a16="http://schemas.microsoft.com/office/drawing/2014/main" id="{F57611E4-C8C1-45B1-AAF0-DC0E69701DB0}"/>
                  </a:ext>
                </a:extLst>
              </p:cNvPr>
              <p:cNvSpPr/>
              <p:nvPr/>
            </p:nvSpPr>
            <p:spPr>
              <a:xfrm>
                <a:off x="9731639" y="2893879"/>
                <a:ext cx="977479" cy="98193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橢圓 25">
                <a:extLst>
                  <a:ext uri="{FF2B5EF4-FFF2-40B4-BE49-F238E27FC236}">
                    <a16:creationId xmlns:a16="http://schemas.microsoft.com/office/drawing/2014/main" id="{13E5F913-CEAA-4793-9DEB-9B3C83E8DE32}"/>
                  </a:ext>
                </a:extLst>
              </p:cNvPr>
              <p:cNvSpPr/>
              <p:nvPr/>
            </p:nvSpPr>
            <p:spPr>
              <a:xfrm>
                <a:off x="10523529" y="3150331"/>
                <a:ext cx="723872" cy="72548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" name="橢圓 26">
                <a:extLst>
                  <a:ext uri="{FF2B5EF4-FFF2-40B4-BE49-F238E27FC236}">
                    <a16:creationId xmlns:a16="http://schemas.microsoft.com/office/drawing/2014/main" id="{3FF61245-B94A-4D21-922A-D377FCC72D37}"/>
                  </a:ext>
                </a:extLst>
              </p:cNvPr>
              <p:cNvSpPr/>
              <p:nvPr/>
            </p:nvSpPr>
            <p:spPr>
              <a:xfrm>
                <a:off x="10735990" y="3516813"/>
                <a:ext cx="723872" cy="65932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6C86D2F3-A18F-4DC4-9CE9-7AFF55CFFBF6}"/>
                  </a:ext>
                </a:extLst>
              </p:cNvPr>
              <p:cNvSpPr/>
              <p:nvPr/>
            </p:nvSpPr>
            <p:spPr>
              <a:xfrm>
                <a:off x="9758510" y="3575500"/>
                <a:ext cx="1276432" cy="6006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60CED578-9BBD-4FA7-9355-4B19307EF138}"/>
                </a:ext>
              </a:extLst>
            </p:cNvPr>
            <p:cNvSpPr txBox="1"/>
            <p:nvPr/>
          </p:nvSpPr>
          <p:spPr>
            <a:xfrm>
              <a:off x="9237279" y="3619080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>
                  <a:solidFill>
                    <a:schemeClr val="accent1">
                      <a:lumMod val="50000"/>
                    </a:schemeClr>
                  </a:solidFill>
                  <a:latin typeface="+mj-ea"/>
                  <a:ea typeface="+mj-ea"/>
                </a:rPr>
                <a:t>新設備</a:t>
              </a:r>
            </a:p>
          </p:txBody>
        </p:sp>
      </p:grpSp>
      <p:sp>
        <p:nvSpPr>
          <p:cNvPr id="33" name="防火牆 - 立方體 32">
            <a:extLst>
              <a:ext uri="{FF2B5EF4-FFF2-40B4-BE49-F238E27FC236}">
                <a16:creationId xmlns:a16="http://schemas.microsoft.com/office/drawing/2014/main" id="{25A5642E-1E4B-4FC0-AAC9-0332E28B9651}"/>
              </a:ext>
            </a:extLst>
          </p:cNvPr>
          <p:cNvSpPr/>
          <p:nvPr/>
        </p:nvSpPr>
        <p:spPr bwMode="auto">
          <a:xfrm>
            <a:off x="7711231" y="3182400"/>
            <a:ext cx="440171" cy="1364686"/>
          </a:xfrm>
          <a:prstGeom prst="cube">
            <a:avLst>
              <a:gd name="adj" fmla="val 85105"/>
            </a:avLst>
          </a:prstGeom>
          <a:solidFill>
            <a:srgbClr val="FF6000"/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06A5DDB7-F71A-457C-B499-0ADA031B7B48}"/>
              </a:ext>
            </a:extLst>
          </p:cNvPr>
          <p:cNvCxnSpPr/>
          <p:nvPr/>
        </p:nvCxnSpPr>
        <p:spPr bwMode="auto">
          <a:xfrm>
            <a:off x="7968211" y="3864201"/>
            <a:ext cx="1641117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群組 5">
            <a:extLst>
              <a:ext uri="{FF2B5EF4-FFF2-40B4-BE49-F238E27FC236}">
                <a16:creationId xmlns:a16="http://schemas.microsoft.com/office/drawing/2014/main" id="{89A1E82B-75E8-41EB-BFCD-0899A67C2F9F}"/>
              </a:ext>
            </a:extLst>
          </p:cNvPr>
          <p:cNvGrpSpPr/>
          <p:nvPr/>
        </p:nvGrpSpPr>
        <p:grpSpPr>
          <a:xfrm>
            <a:off x="8770969" y="2852936"/>
            <a:ext cx="2725631" cy="1620180"/>
            <a:chOff x="8724292" y="2852936"/>
            <a:chExt cx="2725631" cy="1620180"/>
          </a:xfrm>
        </p:grpSpPr>
        <p:sp>
          <p:nvSpPr>
            <p:cNvPr id="52" name="橢圓 51">
              <a:extLst>
                <a:ext uri="{FF2B5EF4-FFF2-40B4-BE49-F238E27FC236}">
                  <a16:creationId xmlns:a16="http://schemas.microsoft.com/office/drawing/2014/main" id="{BB540A58-764A-4829-9295-D2FC28169CD0}"/>
                </a:ext>
              </a:extLst>
            </p:cNvPr>
            <p:cNvSpPr/>
            <p:nvPr/>
          </p:nvSpPr>
          <p:spPr>
            <a:xfrm>
              <a:off x="8760296" y="3336527"/>
              <a:ext cx="1124640" cy="110058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橢圓 52">
              <a:extLst>
                <a:ext uri="{FF2B5EF4-FFF2-40B4-BE49-F238E27FC236}">
                  <a16:creationId xmlns:a16="http://schemas.microsoft.com/office/drawing/2014/main" id="{53193CED-5DB9-4E67-9214-BDA1A3B1EAFD}"/>
                </a:ext>
              </a:extLst>
            </p:cNvPr>
            <p:cNvSpPr/>
            <p:nvPr/>
          </p:nvSpPr>
          <p:spPr>
            <a:xfrm>
              <a:off x="9322616" y="2852936"/>
              <a:ext cx="1203201" cy="121314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橢圓 53">
              <a:extLst>
                <a:ext uri="{FF2B5EF4-FFF2-40B4-BE49-F238E27FC236}">
                  <a16:creationId xmlns:a16="http://schemas.microsoft.com/office/drawing/2014/main" id="{7965E229-1404-4F0E-B70C-49B3EEE05B65}"/>
                </a:ext>
              </a:extLst>
            </p:cNvPr>
            <p:cNvSpPr/>
            <p:nvPr/>
          </p:nvSpPr>
          <p:spPr>
            <a:xfrm>
              <a:off x="10297372" y="3169772"/>
              <a:ext cx="891030" cy="89630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橢圓 54">
              <a:extLst>
                <a:ext uri="{FF2B5EF4-FFF2-40B4-BE49-F238E27FC236}">
                  <a16:creationId xmlns:a16="http://schemas.microsoft.com/office/drawing/2014/main" id="{D7F89742-B981-4DA9-A382-56A80890A222}"/>
                </a:ext>
              </a:extLst>
            </p:cNvPr>
            <p:cNvSpPr/>
            <p:nvPr/>
          </p:nvSpPr>
          <p:spPr>
            <a:xfrm>
              <a:off x="10558893" y="3622545"/>
              <a:ext cx="891030" cy="8145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43A83A47-D894-4679-9BCF-F95B1A684803}"/>
                </a:ext>
              </a:extLst>
            </p:cNvPr>
            <p:cNvSpPr/>
            <p:nvPr/>
          </p:nvSpPr>
          <p:spPr>
            <a:xfrm>
              <a:off x="9355694" y="3695051"/>
              <a:ext cx="1571189" cy="7420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橢圓 56">
              <a:extLst>
                <a:ext uri="{FF2B5EF4-FFF2-40B4-BE49-F238E27FC236}">
                  <a16:creationId xmlns:a16="http://schemas.microsoft.com/office/drawing/2014/main" id="{9E1BEFCA-DD2D-44CF-85A7-E27B9108A4A2}"/>
                </a:ext>
              </a:extLst>
            </p:cNvPr>
            <p:cNvSpPr/>
            <p:nvPr/>
          </p:nvSpPr>
          <p:spPr>
            <a:xfrm>
              <a:off x="8724292" y="3372531"/>
              <a:ext cx="1124640" cy="110058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橢圓 57">
              <a:extLst>
                <a:ext uri="{FF2B5EF4-FFF2-40B4-BE49-F238E27FC236}">
                  <a16:creationId xmlns:a16="http://schemas.microsoft.com/office/drawing/2014/main" id="{8D7A61D5-2DE5-4A63-828E-580EDCEDE4EF}"/>
                </a:ext>
              </a:extLst>
            </p:cNvPr>
            <p:cNvSpPr/>
            <p:nvPr/>
          </p:nvSpPr>
          <p:spPr>
            <a:xfrm>
              <a:off x="9286612" y="2888940"/>
              <a:ext cx="1203201" cy="12131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橢圓 58">
              <a:extLst>
                <a:ext uri="{FF2B5EF4-FFF2-40B4-BE49-F238E27FC236}">
                  <a16:creationId xmlns:a16="http://schemas.microsoft.com/office/drawing/2014/main" id="{C7F8F5BC-BAE6-4600-8E3A-39D65257A150}"/>
                </a:ext>
              </a:extLst>
            </p:cNvPr>
            <p:cNvSpPr/>
            <p:nvPr/>
          </p:nvSpPr>
          <p:spPr>
            <a:xfrm>
              <a:off x="10261368" y="3205776"/>
              <a:ext cx="891030" cy="89630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橢圓 59">
              <a:extLst>
                <a:ext uri="{FF2B5EF4-FFF2-40B4-BE49-F238E27FC236}">
                  <a16:creationId xmlns:a16="http://schemas.microsoft.com/office/drawing/2014/main" id="{91C6283D-D7DD-4D28-BBC9-17F925F974EC}"/>
                </a:ext>
              </a:extLst>
            </p:cNvPr>
            <p:cNvSpPr/>
            <p:nvPr/>
          </p:nvSpPr>
          <p:spPr>
            <a:xfrm>
              <a:off x="10522889" y="3658549"/>
              <a:ext cx="891030" cy="81456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3E73B919-480E-4A73-BA4D-E3847A5433C2}"/>
                </a:ext>
              </a:extLst>
            </p:cNvPr>
            <p:cNvSpPr/>
            <p:nvPr/>
          </p:nvSpPr>
          <p:spPr>
            <a:xfrm>
              <a:off x="9319690" y="3731055"/>
              <a:ext cx="1571189" cy="7420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文字方塊 61">
              <a:extLst>
                <a:ext uri="{FF2B5EF4-FFF2-40B4-BE49-F238E27FC236}">
                  <a16:creationId xmlns:a16="http://schemas.microsoft.com/office/drawing/2014/main" id="{65C538C9-6EEC-480B-881F-F0651BBCC54F}"/>
                </a:ext>
              </a:extLst>
            </p:cNvPr>
            <p:cNvSpPr txBox="1"/>
            <p:nvPr/>
          </p:nvSpPr>
          <p:spPr>
            <a:xfrm>
              <a:off x="9442628" y="3619080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>
                  <a:solidFill>
                    <a:schemeClr val="accent1">
                      <a:lumMod val="50000"/>
                    </a:schemeClr>
                  </a:solidFill>
                  <a:latin typeface="+mj-ea"/>
                  <a:ea typeface="+mj-ea"/>
                </a:rPr>
                <a:t>新設備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30145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箭號: 向右 8">
            <a:extLst>
              <a:ext uri="{FF2B5EF4-FFF2-40B4-BE49-F238E27FC236}">
                <a16:creationId xmlns:a16="http://schemas.microsoft.com/office/drawing/2014/main" id="{720519E6-BC15-408E-AA9F-BD86E5EBBE82}"/>
              </a:ext>
            </a:extLst>
          </p:cNvPr>
          <p:cNvSpPr/>
          <p:nvPr/>
        </p:nvSpPr>
        <p:spPr>
          <a:xfrm>
            <a:off x="1259032" y="3210105"/>
            <a:ext cx="9486899" cy="751727"/>
          </a:xfrm>
          <a:prstGeom prst="rightArrow">
            <a:avLst>
              <a:gd name="adj1" fmla="val 46577"/>
              <a:gd name="adj2" fmla="val 9136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A4831EA1-3743-47A0-BA9F-B90572981003}"/>
              </a:ext>
            </a:extLst>
          </p:cNvPr>
          <p:cNvSpPr/>
          <p:nvPr/>
        </p:nvSpPr>
        <p:spPr>
          <a:xfrm>
            <a:off x="1780311" y="3144460"/>
            <a:ext cx="869371" cy="869371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6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endParaRPr lang="zh-TW" altLang="en-US" sz="4000" dirty="0">
              <a:solidFill>
                <a:srgbClr val="FF6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697306F8-DAE9-4743-9ACF-7BCE2A5C0C12}"/>
              </a:ext>
            </a:extLst>
          </p:cNvPr>
          <p:cNvSpPr/>
          <p:nvPr/>
        </p:nvSpPr>
        <p:spPr>
          <a:xfrm>
            <a:off x="4062087" y="3144459"/>
            <a:ext cx="869371" cy="869371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6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endParaRPr lang="zh-TW" altLang="en-US" sz="4000" dirty="0">
              <a:solidFill>
                <a:srgbClr val="FF6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8F1B80F2-FF94-4808-AED2-46A27CB62751}"/>
              </a:ext>
            </a:extLst>
          </p:cNvPr>
          <p:cNvSpPr/>
          <p:nvPr/>
        </p:nvSpPr>
        <p:spPr>
          <a:xfrm>
            <a:off x="6456581" y="3140131"/>
            <a:ext cx="869371" cy="869371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6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endParaRPr lang="zh-TW" altLang="en-US" sz="4000" dirty="0">
              <a:solidFill>
                <a:srgbClr val="FF6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70C0D332-0D23-419F-8E5E-2209FD97B3F6}"/>
              </a:ext>
            </a:extLst>
          </p:cNvPr>
          <p:cNvSpPr/>
          <p:nvPr/>
        </p:nvSpPr>
        <p:spPr>
          <a:xfrm>
            <a:off x="8773018" y="3140130"/>
            <a:ext cx="869371" cy="869371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6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4</a:t>
            </a:r>
            <a:endParaRPr lang="zh-TW" altLang="en-US" sz="4000" dirty="0">
              <a:solidFill>
                <a:srgbClr val="FF6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2071159-4EA4-4A88-9685-B4910F51CDE4}"/>
              </a:ext>
            </a:extLst>
          </p:cNvPr>
          <p:cNvSpPr txBox="1"/>
          <p:nvPr/>
        </p:nvSpPr>
        <p:spPr>
          <a:xfrm>
            <a:off x="1650039" y="2537652"/>
            <a:ext cx="1052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2F24B8DE-3E97-403B-A243-59DE124BE4F0}"/>
              </a:ext>
            </a:extLst>
          </p:cNvPr>
          <p:cNvSpPr txBox="1"/>
          <p:nvPr/>
        </p:nvSpPr>
        <p:spPr>
          <a:xfrm>
            <a:off x="3746277" y="2537651"/>
            <a:ext cx="1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關鍵原因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D98B2D59-87C1-4994-A274-2B604EFBE32F}"/>
              </a:ext>
            </a:extLst>
          </p:cNvPr>
          <p:cNvSpPr txBox="1"/>
          <p:nvPr/>
        </p:nvSpPr>
        <p:spPr>
          <a:xfrm>
            <a:off x="6140771" y="2537651"/>
            <a:ext cx="1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解決方法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A83A1C78-8396-4B1E-AB1B-318F9A116E96}"/>
              </a:ext>
            </a:extLst>
          </p:cNvPr>
          <p:cNvSpPr txBox="1"/>
          <p:nvPr/>
        </p:nvSpPr>
        <p:spPr>
          <a:xfrm>
            <a:off x="8402709" y="2537651"/>
            <a:ext cx="1609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如何避免</a:t>
            </a:r>
            <a:r>
              <a:rPr lang="en-US" altLang="zh-TW" sz="2400" dirty="0">
                <a:solidFill>
                  <a:srgbClr val="FF6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400" dirty="0">
              <a:solidFill>
                <a:srgbClr val="FF6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AA506FEC-8A66-47E8-A941-C13D27084ECC}"/>
              </a:ext>
            </a:extLst>
          </p:cNvPr>
          <p:cNvSpPr/>
          <p:nvPr/>
        </p:nvSpPr>
        <p:spPr>
          <a:xfrm>
            <a:off x="1372339" y="4342768"/>
            <a:ext cx="1685313" cy="1550019"/>
          </a:xfrm>
          <a:prstGeom prst="roundRect">
            <a:avLst/>
          </a:prstGeom>
          <a:solidFill>
            <a:srgbClr val="F5FDFD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機台中毒</a:t>
            </a:r>
            <a:endParaRPr lang="en-US" altLang="zh-TW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無法運作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4DE844CE-C299-4D90-BDD1-B36BF25F5C0B}"/>
              </a:ext>
            </a:extLst>
          </p:cNvPr>
          <p:cNvSpPr/>
          <p:nvPr/>
        </p:nvSpPr>
        <p:spPr>
          <a:xfrm>
            <a:off x="3654115" y="4342768"/>
            <a:ext cx="1685313" cy="1550019"/>
          </a:xfrm>
          <a:prstGeom prst="roundRect">
            <a:avLst/>
          </a:prstGeom>
          <a:solidFill>
            <a:srgbClr val="F5FDFD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未遵循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SOP</a:t>
            </a:r>
          </a:p>
          <a:p>
            <a:pPr algn="ctr">
              <a:lnSpc>
                <a:spcPct val="130000"/>
              </a:lnSpc>
            </a:pP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Win7 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有漏洞</a:t>
            </a:r>
            <a:endParaRPr lang="en-US" altLang="zh-TW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8D2A6B7B-ADFE-4048-B27E-D92B0C2FF7F1}"/>
              </a:ext>
            </a:extLst>
          </p:cNvPr>
          <p:cNvSpPr/>
          <p:nvPr/>
        </p:nvSpPr>
        <p:spPr>
          <a:xfrm>
            <a:off x="8365046" y="4342768"/>
            <a:ext cx="1685313" cy="1550019"/>
          </a:xfrm>
          <a:prstGeom prst="roundRect">
            <a:avLst/>
          </a:prstGeom>
          <a:solidFill>
            <a:srgbClr val="F5FDFD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設防火牆</a:t>
            </a:r>
            <a:endParaRPr lang="en-US" altLang="zh-TW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改善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SOP</a:t>
            </a:r>
          </a:p>
          <a:p>
            <a:pPr algn="ctr">
              <a:lnSpc>
                <a:spcPct val="130000"/>
              </a:lnSpc>
            </a:pP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自動化偵測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667ED827-8280-4B39-BC38-B7EE6B7E37D2}"/>
              </a:ext>
            </a:extLst>
          </p:cNvPr>
          <p:cNvSpPr/>
          <p:nvPr/>
        </p:nvSpPr>
        <p:spPr>
          <a:xfrm>
            <a:off x="6048609" y="4342768"/>
            <a:ext cx="1685313" cy="1550019"/>
          </a:xfrm>
          <a:prstGeom prst="roundRect">
            <a:avLst/>
          </a:prstGeom>
          <a:solidFill>
            <a:srgbClr val="F5FDFD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斷網、重灌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Win7 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endParaRPr lang="en-US" altLang="zh-TW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復原生產參數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EAF47118-3991-476F-B5AD-C016991F6E07}"/>
              </a:ext>
            </a:extLst>
          </p:cNvPr>
          <p:cNvSpPr/>
          <p:nvPr/>
        </p:nvSpPr>
        <p:spPr bwMode="auto">
          <a:xfrm>
            <a:off x="3746277" y="1052736"/>
            <a:ext cx="4656431" cy="948063"/>
          </a:xfrm>
          <a:prstGeom prst="roundRect">
            <a:avLst/>
          </a:prstGeom>
          <a:solidFill>
            <a:srgbClr val="23908D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zh-TW" altLang="en-US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案例總結</a:t>
            </a:r>
          </a:p>
        </p:txBody>
      </p:sp>
    </p:spTree>
    <p:extLst>
      <p:ext uri="{BB962C8B-B14F-4D97-AF65-F5344CB8AC3E}">
        <p14:creationId xmlns:p14="http://schemas.microsoft.com/office/powerpoint/2010/main" val="408621302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B984E817-5D38-4817-B1E1-EAC44EBA4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426" y="239897"/>
            <a:ext cx="4203700" cy="130476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測驗題目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8FBD04A-595A-4C10-BF94-69929CC5CF6E}"/>
              </a:ext>
            </a:extLst>
          </p:cNvPr>
          <p:cNvSpPr/>
          <p:nvPr/>
        </p:nvSpPr>
        <p:spPr>
          <a:xfrm>
            <a:off x="839416" y="2545089"/>
            <a:ext cx="5666740" cy="4052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問題是什麼？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A. 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產線機台中毒，無法運作</a:t>
            </a:r>
            <a:b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B. 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網路斷線，無法運作</a:t>
            </a:r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關鍵原因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A.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沒有遵守 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SOP (Miss Operation)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b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B.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作業系統 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Win7 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沒有更新。</a:t>
            </a:r>
            <a:b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75338C1-C631-4731-8B72-557F50C918C9}"/>
              </a:ext>
            </a:extLst>
          </p:cNvPr>
          <p:cNvSpPr txBox="1"/>
          <p:nvPr/>
        </p:nvSpPr>
        <p:spPr>
          <a:xfrm>
            <a:off x="6402558" y="2545089"/>
            <a:ext cx="5612925" cy="3652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如何解決？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A. 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斷網、盤點、重灌系統、重設生產參數</a:t>
            </a:r>
            <a:b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B. 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中毒的電腦立刻用軟體解毒</a:t>
            </a:r>
            <a:b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C. 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只要重設生產參數即可</a:t>
            </a:r>
            <a:b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未來如何避免？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A. 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設防火牆、掃毒後才能申請上網</a:t>
            </a:r>
            <a:b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B. 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移除網路掃毒服務</a:t>
            </a:r>
            <a:b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C.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自動化偵測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7B4BDAD-160D-49E9-82CD-78BF3AD95CAD}"/>
              </a:ext>
            </a:extLst>
          </p:cNvPr>
          <p:cNvSpPr/>
          <p:nvPr/>
        </p:nvSpPr>
        <p:spPr>
          <a:xfrm>
            <a:off x="793515" y="1820056"/>
            <a:ext cx="11231245" cy="451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新機台安裝時，未完成電腦掃毒就先連上網，導致全台產線大當機。</a:t>
            </a:r>
          </a:p>
        </p:txBody>
      </p:sp>
    </p:spTree>
    <p:extLst>
      <p:ext uri="{BB962C8B-B14F-4D97-AF65-F5344CB8AC3E}">
        <p14:creationId xmlns:p14="http://schemas.microsoft.com/office/powerpoint/2010/main" val="3430542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全真粗黑體"/>
        <a:cs typeface="新細明體"/>
      </a:majorFont>
      <a:minorFont>
        <a:latin typeface="Verdana"/>
        <a:ea typeface="全真中黑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全真粗黑體" pitchFamily="49" charset="-12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28224</TotalTime>
  <Words>595</Words>
  <Application>Microsoft Office PowerPoint</Application>
  <PresentationFormat>寬螢幕</PresentationFormat>
  <Paragraphs>99</Paragraphs>
  <Slides>6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全真粗黑體</vt:lpstr>
      <vt:lpstr>微軟正黑體</vt:lpstr>
      <vt:lpstr>Abadi</vt:lpstr>
      <vt:lpstr>Arial</vt:lpstr>
      <vt:lpstr>Verdana</vt:lpstr>
      <vt:lpstr>Wingdings</vt:lpstr>
      <vt:lpstr>Eclipse</vt:lpstr>
      <vt:lpstr>PowerPoint 簡報</vt:lpstr>
      <vt:lpstr>關鍵原因</vt:lpstr>
      <vt:lpstr>如何解決</vt:lpstr>
      <vt:lpstr>未來如何避免</vt:lpstr>
      <vt:lpstr>PowerPoint 簡報</vt:lpstr>
      <vt:lpstr>測驗題目</vt:lpstr>
    </vt:vector>
  </TitlesOfParts>
  <Company>Formosasoft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影音網建置規劃</dc:title>
  <dc:creator>tcsu</dc:creator>
  <cp:lastModifiedBy>德宙 蘇</cp:lastModifiedBy>
  <cp:revision>2210</cp:revision>
  <cp:lastPrinted>2016-06-21T03:23:12Z</cp:lastPrinted>
  <dcterms:created xsi:type="dcterms:W3CDTF">2004-10-14T03:00:43Z</dcterms:created>
  <dcterms:modified xsi:type="dcterms:W3CDTF">2021-11-23T08:32:51Z</dcterms:modified>
</cp:coreProperties>
</file>