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7"/>
  </p:notesMasterIdLst>
  <p:handoutMasterIdLst>
    <p:handoutMasterId r:id="rId18"/>
  </p:handoutMasterIdLst>
  <p:sldIdLst>
    <p:sldId id="1486" r:id="rId2"/>
    <p:sldId id="266" r:id="rId3"/>
    <p:sldId id="1504" r:id="rId4"/>
    <p:sldId id="282" r:id="rId5"/>
    <p:sldId id="1487" r:id="rId6"/>
    <p:sldId id="1491" r:id="rId7"/>
    <p:sldId id="1492" r:id="rId8"/>
    <p:sldId id="1493" r:id="rId9"/>
    <p:sldId id="1488" r:id="rId10"/>
    <p:sldId id="1494" r:id="rId11"/>
    <p:sldId id="1495" r:id="rId12"/>
    <p:sldId id="1496" r:id="rId13"/>
    <p:sldId id="1497" r:id="rId14"/>
    <p:sldId id="1502" r:id="rId15"/>
    <p:sldId id="1505" r:id="rId16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智慧病歷" id="{BAB086F7-B671-46BE-8115-04FF408EE369}">
          <p14:sldIdLst>
            <p14:sldId id="1486"/>
            <p14:sldId id="266"/>
            <p14:sldId id="1504"/>
            <p14:sldId id="282"/>
            <p14:sldId id="1487"/>
            <p14:sldId id="1491"/>
            <p14:sldId id="1492"/>
            <p14:sldId id="1493"/>
            <p14:sldId id="1488"/>
            <p14:sldId id="1494"/>
            <p14:sldId id="1495"/>
            <p14:sldId id="1496"/>
            <p14:sldId id="1497"/>
            <p14:sldId id="1502"/>
            <p14:sldId id="1505"/>
          </p14:sldIdLst>
        </p14:section>
        <p14:section name="備用" id="{92F6134B-670D-45D5-BFAA-BED11043FF7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5"/>
    <a:srgbClr val="F3FCFF"/>
    <a:srgbClr val="FF9900"/>
    <a:srgbClr val="FFFFCC"/>
    <a:srgbClr val="E48312"/>
    <a:srgbClr val="0000FF"/>
    <a:srgbClr val="49ABC4"/>
    <a:srgbClr val="8064A1"/>
    <a:srgbClr val="E0E43A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5214" autoAdjust="0"/>
  </p:normalViewPr>
  <p:slideViewPr>
    <p:cSldViewPr snapToGrid="0">
      <p:cViewPr varScale="1">
        <p:scale>
          <a:sx n="81" d="100"/>
          <a:sy n="81" d="100"/>
        </p:scale>
        <p:origin x="69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72" d="100"/>
          <a:sy n="72" d="100"/>
        </p:scale>
        <p:origin x="21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4011" y="1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5F8B2-5EF2-4EE2-919D-5FD9BA4356A1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88718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4011" y="9428586"/>
            <a:ext cx="288718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91F9-0B16-4C86-96B9-DF7893D8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02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66A79-FEBB-4C22-9A96-36A39237A317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274" y="4777196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718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4011" y="9428586"/>
            <a:ext cx="288718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BAE95-5505-419E-929C-D4C1A04657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2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3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89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70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273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1992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7926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1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3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02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27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2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0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E710C1-91A5-46C2-8FBA-7AD60A85F4CE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739" r:id="rId12"/>
    <p:sldLayoutId id="2147483740" r:id="rId13"/>
    <p:sldLayoutId id="2147483741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知識庫管理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459528-7DD3-47A7-A92D-7E7823CE008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E41B15-48B5-4B08-BAB1-DD2BF267FBD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46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 </a:t>
            </a:r>
            <a:r>
              <a:rPr lang="en-US" altLang="zh-TW" sz="24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643FDD3-B380-4A41-8428-688870D0F433}"/>
              </a:ext>
            </a:extLst>
          </p:cNvPr>
          <p:cNvSpPr txBox="1"/>
          <p:nvPr/>
        </p:nvSpPr>
        <p:spPr>
          <a:xfrm>
            <a:off x="324000" y="828000"/>
            <a:ext cx="3124454" cy="423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無論是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的錄影檔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(.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ecm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包括手機拍攝的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，直接將檔案拖曳上去即可，上傳後，就會自動轉成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mp4 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含段落索引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，讓各種手機、瀏覽器都可以閱讀。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一般影片、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也是用拖曳的方式上傳，一樣很簡單。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EEEDE0E-E948-48DD-925A-64D9C8A26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870" y="1263792"/>
            <a:ext cx="6830857" cy="33171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28818717-D9C2-412A-B9D1-37A75ED3F36C}"/>
              </a:ext>
            </a:extLst>
          </p:cNvPr>
          <p:cNvGrpSpPr/>
          <p:nvPr/>
        </p:nvGrpSpPr>
        <p:grpSpPr>
          <a:xfrm>
            <a:off x="9440910" y="1302364"/>
            <a:ext cx="1218886" cy="601104"/>
            <a:chOff x="6154867" y="646530"/>
            <a:chExt cx="1218886" cy="601104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CA295E31-D6C2-49A0-AFA5-BB17D527B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4867" y="785818"/>
              <a:ext cx="446599" cy="46181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: 圓角 33">
              <a:extLst>
                <a:ext uri="{FF2B5EF4-FFF2-40B4-BE49-F238E27FC236}">
                  <a16:creationId xmlns:a16="http://schemas.microsoft.com/office/drawing/2014/main" id="{C4481D52-AD2B-4A15-8F39-2EABAD2E8746}"/>
                </a:ext>
              </a:extLst>
            </p:cNvPr>
            <p:cNvSpPr/>
            <p:nvPr/>
          </p:nvSpPr>
          <p:spPr>
            <a:xfrm>
              <a:off x="6366100" y="646530"/>
              <a:ext cx="1007653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</a:t>
              </a: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437EF6EA-69E1-47EB-9B79-DE83A941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08" y="3911726"/>
            <a:ext cx="5648325" cy="2066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8537395-161A-4F55-811F-6EADC9C4851D}"/>
              </a:ext>
            </a:extLst>
          </p:cNvPr>
          <p:cNvSpPr/>
          <p:nvPr/>
        </p:nvSpPr>
        <p:spPr>
          <a:xfrm>
            <a:off x="7151910" y="4400550"/>
            <a:ext cx="942975" cy="728731"/>
          </a:xfrm>
          <a:prstGeom prst="rect">
            <a:avLst/>
          </a:prstGeom>
          <a:noFill/>
          <a:ln w="28575"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建立索引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EF4ADAC8-ABFD-4D61-A00A-228767CB8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84997"/>
            <a:ext cx="12192000" cy="4876799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FBDC775D-4C1E-4E85-9DF5-B9DF6B6F76B6}"/>
              </a:ext>
            </a:extLst>
          </p:cNvPr>
          <p:cNvSpPr txBox="1"/>
          <p:nvPr/>
        </p:nvSpPr>
        <p:spPr>
          <a:xfrm>
            <a:off x="115162" y="849700"/>
            <a:ext cx="11957776" cy="7269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無論是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或一般影片，上傳後都可以編輯索引。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切換到「索引」的功能，點擊「新增索引」，修改的方式是將滑鼠移到標題上方，點擊「編輯」的圖示。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AFCA828B-4968-42A0-8944-6A016103D639}"/>
              </a:ext>
            </a:extLst>
          </p:cNvPr>
          <p:cNvGrpSpPr/>
          <p:nvPr/>
        </p:nvGrpSpPr>
        <p:grpSpPr>
          <a:xfrm>
            <a:off x="10603463" y="1727400"/>
            <a:ext cx="1171978" cy="742442"/>
            <a:chOff x="7094439" y="1873562"/>
            <a:chExt cx="1171978" cy="742442"/>
          </a:xfrm>
        </p:grpSpPr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15446410-143D-498A-A4C6-0DA49AD17C36}"/>
                </a:ext>
              </a:extLst>
            </p:cNvPr>
            <p:cNvCxnSpPr>
              <a:cxnSpLocks/>
            </p:cNvCxnSpPr>
            <p:nvPr/>
          </p:nvCxnSpPr>
          <p:spPr>
            <a:xfrm>
              <a:off x="7937768" y="2197106"/>
              <a:ext cx="328649" cy="418898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33">
              <a:extLst>
                <a:ext uri="{FF2B5EF4-FFF2-40B4-BE49-F238E27FC236}">
                  <a16:creationId xmlns:a16="http://schemas.microsoft.com/office/drawing/2014/main" id="{73CBDBF8-0096-4F0F-82CD-A6F69604D9B8}"/>
                </a:ext>
              </a:extLst>
            </p:cNvPr>
            <p:cNvSpPr/>
            <p:nvPr/>
          </p:nvSpPr>
          <p:spPr>
            <a:xfrm>
              <a:off x="7094439" y="1873562"/>
              <a:ext cx="1007653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691A7DC-3DE3-44BD-876C-42D10A4CC4CC}"/>
              </a:ext>
            </a:extLst>
          </p:cNvPr>
          <p:cNvGrpSpPr/>
          <p:nvPr/>
        </p:nvGrpSpPr>
        <p:grpSpPr>
          <a:xfrm>
            <a:off x="10180712" y="4323396"/>
            <a:ext cx="1266080" cy="708758"/>
            <a:chOff x="7000337" y="1505589"/>
            <a:chExt cx="1266080" cy="708758"/>
          </a:xfrm>
        </p:grpSpPr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CCFAC386-64DE-4857-86D7-91A452497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9563" y="1505589"/>
              <a:ext cx="516854" cy="51960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: 圓角 33">
              <a:extLst>
                <a:ext uri="{FF2B5EF4-FFF2-40B4-BE49-F238E27FC236}">
                  <a16:creationId xmlns:a16="http://schemas.microsoft.com/office/drawing/2014/main" id="{1A74E213-F741-49CE-9518-613F3187C053}"/>
                </a:ext>
              </a:extLst>
            </p:cNvPr>
            <p:cNvSpPr/>
            <p:nvPr/>
          </p:nvSpPr>
          <p:spPr>
            <a:xfrm>
              <a:off x="7000337" y="1854347"/>
              <a:ext cx="1007653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</a:t>
              </a:r>
            </a:p>
          </p:txBody>
        </p:sp>
      </p:grp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0BBA386-EC68-405D-8D88-C422D468E286}"/>
              </a:ext>
            </a:extLst>
          </p:cNvPr>
          <p:cNvCxnSpPr>
            <a:cxnSpLocks/>
          </p:cNvCxnSpPr>
          <p:nvPr/>
        </p:nvCxnSpPr>
        <p:spPr>
          <a:xfrm flipH="1" flipV="1">
            <a:off x="8611667" y="3786238"/>
            <a:ext cx="758187" cy="2606136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6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設計影片問答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投影片編號版面配置區 1">
            <a:extLst>
              <a:ext uri="{FF2B5EF4-FFF2-40B4-BE49-F238E27FC236}">
                <a16:creationId xmlns:a16="http://schemas.microsoft.com/office/drawing/2014/main" id="{EBA40C90-C04A-44AE-8A2D-E7E5BDDB8DC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108346" y="6035039"/>
            <a:ext cx="1983200" cy="420800"/>
          </a:xfrm>
        </p:spPr>
        <p:txBody>
          <a:bodyPr/>
          <a:lstStyle/>
          <a:p>
            <a:fld id="{275D7A81-6A7D-4C00-B4E4-5E9FDFFA2035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4E875BA6-E949-481B-994E-E1FD9A613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40" y="822460"/>
            <a:ext cx="10177564" cy="56922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3914EC31-033D-416B-9630-C8D389DF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05" y="5717216"/>
            <a:ext cx="5381625" cy="25717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939149-39D4-4071-BB0D-823A04BAD1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6710" r="8539" b="4495"/>
          <a:stretch/>
        </p:blipFill>
        <p:spPr>
          <a:xfrm>
            <a:off x="7708624" y="1845151"/>
            <a:ext cx="4352384" cy="435844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2DBB1DD-B656-4BD6-8253-A452BF85F099}"/>
              </a:ext>
            </a:extLst>
          </p:cNvPr>
          <p:cNvSpPr/>
          <p:nvPr/>
        </p:nvSpPr>
        <p:spPr>
          <a:xfrm>
            <a:off x="6723895" y="1304981"/>
            <a:ext cx="713140" cy="23781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A5DBCDF1-2E8C-4EC0-919D-DF819DF18884}"/>
              </a:ext>
            </a:extLst>
          </p:cNvPr>
          <p:cNvGrpSpPr/>
          <p:nvPr/>
        </p:nvGrpSpPr>
        <p:grpSpPr>
          <a:xfrm>
            <a:off x="7447837" y="626095"/>
            <a:ext cx="1256867" cy="656251"/>
            <a:chOff x="7450240" y="488783"/>
            <a:chExt cx="1256867" cy="656251"/>
          </a:xfrm>
        </p:grpSpPr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3F4249B0-0050-4CFC-B6B4-DDD2558A2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0240" y="766196"/>
              <a:ext cx="350939" cy="378838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18CC9DC5-D5BC-4F8B-9B28-9B0F622DEAEB}"/>
                </a:ext>
              </a:extLst>
            </p:cNvPr>
            <p:cNvSpPr/>
            <p:nvPr/>
          </p:nvSpPr>
          <p:spPr>
            <a:xfrm>
              <a:off x="7637772" y="488783"/>
              <a:ext cx="1069335" cy="360000"/>
            </a:xfrm>
            <a:prstGeom prst="roundRect">
              <a:avLst/>
            </a:prstGeom>
            <a:solidFill>
              <a:srgbClr val="FF6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選擇題</a:t>
              </a: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95FCB59B-93FF-4F8A-9B20-E099DDC8E445}"/>
              </a:ext>
            </a:extLst>
          </p:cNvPr>
          <p:cNvGrpSpPr/>
          <p:nvPr/>
        </p:nvGrpSpPr>
        <p:grpSpPr>
          <a:xfrm>
            <a:off x="10779821" y="3347733"/>
            <a:ext cx="1269373" cy="613280"/>
            <a:chOff x="7450238" y="531754"/>
            <a:chExt cx="1269373" cy="613280"/>
          </a:xfrm>
        </p:grpSpPr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A04731DD-30C5-4902-9A13-6DF474381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0239" y="785034"/>
              <a:ext cx="263126" cy="36000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4EB2B9C2-30F2-40D9-9878-A3BE88CF5074}"/>
                </a:ext>
              </a:extLst>
            </p:cNvPr>
            <p:cNvSpPr/>
            <p:nvPr/>
          </p:nvSpPr>
          <p:spPr>
            <a:xfrm>
              <a:off x="7450238" y="531754"/>
              <a:ext cx="1269373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自訂位置</a:t>
              </a: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49A4EFCC-3AFC-4BF6-8BEA-1B67B65C07FC}"/>
              </a:ext>
            </a:extLst>
          </p:cNvPr>
          <p:cNvGrpSpPr/>
          <p:nvPr/>
        </p:nvGrpSpPr>
        <p:grpSpPr>
          <a:xfrm>
            <a:off x="1903430" y="1542794"/>
            <a:ext cx="1269373" cy="1106454"/>
            <a:chOff x="6151140" y="1281"/>
            <a:chExt cx="1269373" cy="1106454"/>
          </a:xfrm>
        </p:grpSpPr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4BF1EC1F-803E-43AB-9F33-423A2D6AE0B1}"/>
                </a:ext>
              </a:extLst>
            </p:cNvPr>
            <p:cNvCxnSpPr>
              <a:cxnSpLocks/>
            </p:cNvCxnSpPr>
            <p:nvPr/>
          </p:nvCxnSpPr>
          <p:spPr>
            <a:xfrm>
              <a:off x="7022312" y="494312"/>
              <a:ext cx="398201" cy="61342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: 圓角 43">
              <a:extLst>
                <a:ext uri="{FF2B5EF4-FFF2-40B4-BE49-F238E27FC236}">
                  <a16:creationId xmlns:a16="http://schemas.microsoft.com/office/drawing/2014/main" id="{A3CFC029-EDFF-4893-9CE4-1E2E8F7C3660}"/>
                </a:ext>
              </a:extLst>
            </p:cNvPr>
            <p:cNvSpPr/>
            <p:nvPr/>
          </p:nvSpPr>
          <p:spPr>
            <a:xfrm>
              <a:off x="6151140" y="1281"/>
              <a:ext cx="1269373" cy="647003"/>
            </a:xfrm>
            <a:prstGeom prst="roundRect">
              <a:avLst/>
            </a:prstGeom>
            <a:solidFill>
              <a:srgbClr val="FF6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拖曳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調整位置</a:t>
              </a: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E99F78CC-4103-4238-A36B-0C3EC7E82623}"/>
              </a:ext>
            </a:extLst>
          </p:cNvPr>
          <p:cNvGrpSpPr/>
          <p:nvPr/>
        </p:nvGrpSpPr>
        <p:grpSpPr>
          <a:xfrm>
            <a:off x="6879705" y="6342311"/>
            <a:ext cx="1487201" cy="360000"/>
            <a:chOff x="6001696" y="1157294"/>
            <a:chExt cx="1487201" cy="360000"/>
          </a:xfrm>
        </p:grpSpPr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5DF43121-2418-4C24-89AE-3471B410D9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4116" y="1174115"/>
              <a:ext cx="454781" cy="10322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: 圓角 46">
              <a:extLst>
                <a:ext uri="{FF2B5EF4-FFF2-40B4-BE49-F238E27FC236}">
                  <a16:creationId xmlns:a16="http://schemas.microsoft.com/office/drawing/2014/main" id="{D5F8D647-10DE-4F56-B909-D71C22E27374}"/>
                </a:ext>
              </a:extLst>
            </p:cNvPr>
            <p:cNvSpPr/>
            <p:nvPr/>
          </p:nvSpPr>
          <p:spPr>
            <a:xfrm>
              <a:off x="6001696" y="1157294"/>
              <a:ext cx="1069335" cy="360000"/>
            </a:xfrm>
            <a:prstGeom prst="roundRect">
              <a:avLst/>
            </a:prstGeom>
            <a:solidFill>
              <a:srgbClr val="FF6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選擇題</a:t>
              </a: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68090D73-4874-4538-9022-EDC07C19D8B7}"/>
              </a:ext>
            </a:extLst>
          </p:cNvPr>
          <p:cNvSpPr/>
          <p:nvPr/>
        </p:nvSpPr>
        <p:spPr>
          <a:xfrm>
            <a:off x="8407091" y="6101511"/>
            <a:ext cx="513445" cy="420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0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嵌入影片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7E45127-7C4B-462A-88F4-090B91EFE12D}"/>
              </a:ext>
            </a:extLst>
          </p:cNvPr>
          <p:cNvSpPr txBox="1"/>
          <p:nvPr/>
        </p:nvSpPr>
        <p:spPr>
          <a:xfrm>
            <a:off x="324000" y="828000"/>
            <a:ext cx="3240512" cy="301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km+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提供類似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的嵌入分享機制，可以將影片嵌入到其它網站。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私密分享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可以略過資料夾的權限設定，同時讓不開放閱讀的資料夾也可以分享特定的影片。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F1CD6663-1185-4CBC-9146-5CBC5EA9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666" y="562059"/>
            <a:ext cx="7955240" cy="52904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F405825B-254E-40AE-8622-70CF854F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94" y="3614625"/>
            <a:ext cx="3105150" cy="310515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35F70803-9AE6-4579-80D7-990E404EE114}"/>
              </a:ext>
            </a:extLst>
          </p:cNvPr>
          <p:cNvGrpSpPr/>
          <p:nvPr/>
        </p:nvGrpSpPr>
        <p:grpSpPr>
          <a:xfrm>
            <a:off x="5341952" y="6161834"/>
            <a:ext cx="2228283" cy="604187"/>
            <a:chOff x="8723721" y="2535614"/>
            <a:chExt cx="2228283" cy="604187"/>
          </a:xfrm>
        </p:grpSpPr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8B623A02-EAF9-4421-BEDE-E3CFDED518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3721" y="2535614"/>
              <a:ext cx="1176930" cy="487679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33">
              <a:extLst>
                <a:ext uri="{FF2B5EF4-FFF2-40B4-BE49-F238E27FC236}">
                  <a16:creationId xmlns:a16="http://schemas.microsoft.com/office/drawing/2014/main" id="{D16CADB1-E393-4B1B-AC35-B1E043CA9AE0}"/>
                </a:ext>
              </a:extLst>
            </p:cNvPr>
            <p:cNvSpPr/>
            <p:nvPr/>
          </p:nvSpPr>
          <p:spPr>
            <a:xfrm>
              <a:off x="9563533" y="2716257"/>
              <a:ext cx="1388471" cy="423544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嵌入網址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7E5C1D83-BF8B-4846-82AD-020C280D50A3}"/>
              </a:ext>
            </a:extLst>
          </p:cNvPr>
          <p:cNvSpPr/>
          <p:nvPr/>
        </p:nvSpPr>
        <p:spPr>
          <a:xfrm>
            <a:off x="4557709" y="5729288"/>
            <a:ext cx="1395412" cy="542925"/>
          </a:xfrm>
          <a:prstGeom prst="rect">
            <a:avLst/>
          </a:prstGeom>
          <a:noFill/>
          <a:ln w="28575"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2722DC86-ECB6-4FB9-8A2E-AEFFC987E299}"/>
              </a:ext>
            </a:extLst>
          </p:cNvPr>
          <p:cNvGrpSpPr/>
          <p:nvPr/>
        </p:nvGrpSpPr>
        <p:grpSpPr>
          <a:xfrm>
            <a:off x="2426663" y="5899630"/>
            <a:ext cx="2254312" cy="804183"/>
            <a:chOff x="9863159" y="2716258"/>
            <a:chExt cx="2254312" cy="809030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502FEFC4-B407-48B6-8BFD-4B7288247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17026" y="2716258"/>
              <a:ext cx="900445" cy="43366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: 圓角 33">
              <a:extLst>
                <a:ext uri="{FF2B5EF4-FFF2-40B4-BE49-F238E27FC236}">
                  <a16:creationId xmlns:a16="http://schemas.microsoft.com/office/drawing/2014/main" id="{24692BAA-F383-428F-992C-6C5C1C76FB2B}"/>
                </a:ext>
              </a:extLst>
            </p:cNvPr>
            <p:cNvSpPr/>
            <p:nvPr/>
          </p:nvSpPr>
          <p:spPr>
            <a:xfrm>
              <a:off x="9863159" y="3101744"/>
              <a:ext cx="1388471" cy="423544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私密分享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21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排序文件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FEB59F-ED06-4255-BE34-1B785EE17201}"/>
              </a:ext>
            </a:extLst>
          </p:cNvPr>
          <p:cNvSpPr txBox="1"/>
          <p:nvPr/>
        </p:nvSpPr>
        <p:spPr>
          <a:xfrm>
            <a:off x="312642" y="808175"/>
            <a:ext cx="3382665" cy="2274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文件越來越多時，如果希望排序或整理成更有結構的呈現方式，就可以在「工具選單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檢視模式」中設定為「自訂」，就可以資料夾內，進一步為文件分類與排序。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B4305F8-321A-472F-9FBF-4F0413892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4118" y="968429"/>
            <a:ext cx="7955240" cy="51391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89BBD7C0-68C7-420E-BC08-BC9E99806A3D}"/>
              </a:ext>
            </a:extLst>
          </p:cNvPr>
          <p:cNvGrpSpPr/>
          <p:nvPr/>
        </p:nvGrpSpPr>
        <p:grpSpPr>
          <a:xfrm>
            <a:off x="2418443" y="4697032"/>
            <a:ext cx="1632036" cy="423545"/>
            <a:chOff x="9618627" y="3102684"/>
            <a:chExt cx="1632036" cy="423545"/>
          </a:xfrm>
        </p:grpSpPr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1068C8B2-A5C5-4659-8131-C331F2486F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4999" y="3314457"/>
              <a:ext cx="805664" cy="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: 圓角 33">
              <a:extLst>
                <a:ext uri="{FF2B5EF4-FFF2-40B4-BE49-F238E27FC236}">
                  <a16:creationId xmlns:a16="http://schemas.microsoft.com/office/drawing/2014/main" id="{21A60D8B-92A7-49D2-958A-46B829C44949}"/>
                </a:ext>
              </a:extLst>
            </p:cNvPr>
            <p:cNvSpPr/>
            <p:nvPr/>
          </p:nvSpPr>
          <p:spPr>
            <a:xfrm>
              <a:off x="9618627" y="3102684"/>
              <a:ext cx="1000567" cy="423545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章節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D63A6D2-C7CF-49FD-A462-3FE2D4DDD78C}"/>
              </a:ext>
            </a:extLst>
          </p:cNvPr>
          <p:cNvGrpSpPr/>
          <p:nvPr/>
        </p:nvGrpSpPr>
        <p:grpSpPr>
          <a:xfrm>
            <a:off x="7441868" y="3396853"/>
            <a:ext cx="2002263" cy="613621"/>
            <a:chOff x="10115208" y="2716258"/>
            <a:chExt cx="2002263" cy="613621"/>
          </a:xfrm>
        </p:grpSpPr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042AD49D-845B-4574-9F07-449CD20BD7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0335" y="2716258"/>
              <a:ext cx="837136" cy="380154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: 圓角 33">
              <a:extLst>
                <a:ext uri="{FF2B5EF4-FFF2-40B4-BE49-F238E27FC236}">
                  <a16:creationId xmlns:a16="http://schemas.microsoft.com/office/drawing/2014/main" id="{23B13C7D-38C7-4941-9D4A-27C774CEFD8B}"/>
                </a:ext>
              </a:extLst>
            </p:cNvPr>
            <p:cNvSpPr/>
            <p:nvPr/>
          </p:nvSpPr>
          <p:spPr>
            <a:xfrm>
              <a:off x="10115208" y="2906335"/>
              <a:ext cx="1388471" cy="423544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檢視模式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45C6122-76CE-4216-A1A2-8970A5F7E9D5}"/>
              </a:ext>
            </a:extLst>
          </p:cNvPr>
          <p:cNvGrpSpPr/>
          <p:nvPr/>
        </p:nvGrpSpPr>
        <p:grpSpPr>
          <a:xfrm>
            <a:off x="7285150" y="2412300"/>
            <a:ext cx="1305874" cy="695138"/>
            <a:chOff x="11798166" y="2637381"/>
            <a:chExt cx="1305874" cy="695138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663B16B6-0B9E-4A45-A0F4-E9FC88F8D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98166" y="3003241"/>
              <a:ext cx="414292" cy="329278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: 圓角 33">
              <a:extLst>
                <a:ext uri="{FF2B5EF4-FFF2-40B4-BE49-F238E27FC236}">
                  <a16:creationId xmlns:a16="http://schemas.microsoft.com/office/drawing/2014/main" id="{D9F0A4EC-6996-4064-957D-E2259A9B1AAD}"/>
                </a:ext>
              </a:extLst>
            </p:cNvPr>
            <p:cNvSpPr/>
            <p:nvPr/>
          </p:nvSpPr>
          <p:spPr>
            <a:xfrm>
              <a:off x="12103473" y="2637381"/>
              <a:ext cx="1000567" cy="423545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媒體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F20D010-F6B1-4C29-82E5-59F650F469AC}"/>
              </a:ext>
            </a:extLst>
          </p:cNvPr>
          <p:cNvGrpSpPr/>
          <p:nvPr/>
        </p:nvGrpSpPr>
        <p:grpSpPr>
          <a:xfrm>
            <a:off x="1959408" y="3254608"/>
            <a:ext cx="2132229" cy="430696"/>
            <a:chOff x="9111448" y="3065496"/>
            <a:chExt cx="2132229" cy="430696"/>
          </a:xfrm>
        </p:grpSpPr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96D880E5-008B-44C7-A74F-090A1F344B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6855" y="3257306"/>
              <a:ext cx="846822" cy="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: 圓角 33">
              <a:extLst>
                <a:ext uri="{FF2B5EF4-FFF2-40B4-BE49-F238E27FC236}">
                  <a16:creationId xmlns:a16="http://schemas.microsoft.com/office/drawing/2014/main" id="{3758AFC8-EEB7-4918-AFD7-39658D54B70A}"/>
                </a:ext>
              </a:extLst>
            </p:cNvPr>
            <p:cNvSpPr/>
            <p:nvPr/>
          </p:nvSpPr>
          <p:spPr>
            <a:xfrm>
              <a:off x="9111448" y="3065496"/>
              <a:ext cx="1459602" cy="430696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拖曳移動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803711FC-92E0-4BF0-A4FF-E1C8006AA734}"/>
              </a:ext>
            </a:extLst>
          </p:cNvPr>
          <p:cNvSpPr/>
          <p:nvPr/>
        </p:nvSpPr>
        <p:spPr>
          <a:xfrm>
            <a:off x="9466188" y="3189886"/>
            <a:ext cx="1395412" cy="271463"/>
          </a:xfrm>
          <a:prstGeom prst="rect">
            <a:avLst/>
          </a:prstGeom>
          <a:noFill/>
          <a:ln w="28575"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3E52BB33-FDB8-4D71-9B99-941BDFF30611}"/>
              </a:ext>
            </a:extLst>
          </p:cNvPr>
          <p:cNvGrpSpPr/>
          <p:nvPr/>
        </p:nvGrpSpPr>
        <p:grpSpPr>
          <a:xfrm>
            <a:off x="9342550" y="789135"/>
            <a:ext cx="1452564" cy="907016"/>
            <a:chOff x="10291983" y="2509046"/>
            <a:chExt cx="1452564" cy="907016"/>
          </a:xfrm>
        </p:grpSpPr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D8872D62-8308-40DB-B481-238C277A21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2659" y="2725323"/>
              <a:ext cx="541888" cy="690739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33">
              <a:extLst>
                <a:ext uri="{FF2B5EF4-FFF2-40B4-BE49-F238E27FC236}">
                  <a16:creationId xmlns:a16="http://schemas.microsoft.com/office/drawing/2014/main" id="{112BEF81-F095-43E7-BCAC-441EFB186219}"/>
                </a:ext>
              </a:extLst>
            </p:cNvPr>
            <p:cNvSpPr/>
            <p:nvPr/>
          </p:nvSpPr>
          <p:spPr>
            <a:xfrm>
              <a:off x="10291983" y="2509046"/>
              <a:ext cx="1395412" cy="476735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工具選單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86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D49E3FB-D297-4ACF-A9BE-EB808FB394B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標題 1">
            <a:extLst>
              <a:ext uri="{FF2B5EF4-FFF2-40B4-BE49-F238E27FC236}">
                <a16:creationId xmlns:a16="http://schemas.microsoft.com/office/drawing/2014/main" id="{16CD20C5-66BF-47D4-829E-28C687CC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3" y="974120"/>
            <a:ext cx="8536074" cy="1497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更多的教學</a:t>
            </a:r>
            <a:br>
              <a:rPr lang="en-US" altLang="zh-TW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b="0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請參考線上手冊與教學影片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98F139B-384F-47AA-B39B-09FC1F26687F}"/>
              </a:ext>
            </a:extLst>
          </p:cNvPr>
          <p:cNvSpPr/>
          <p:nvPr/>
        </p:nvSpPr>
        <p:spPr>
          <a:xfrm>
            <a:off x="4159924" y="5547673"/>
            <a:ext cx="3872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http://p.fms.tw/km/1130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14BD6D-41C1-4E87-93DD-691DAB984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887" y="2649873"/>
            <a:ext cx="2884224" cy="28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6BB8E27-6736-438E-8E7C-581331CBE2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向右箭號 8">
            <a:extLst>
              <a:ext uri="{FF2B5EF4-FFF2-40B4-BE49-F238E27FC236}">
                <a16:creationId xmlns:a16="http://schemas.microsoft.com/office/drawing/2014/main" id="{80648351-3FC2-494A-9BFE-C18CB5EFC218}"/>
              </a:ext>
            </a:extLst>
          </p:cNvPr>
          <p:cNvSpPr/>
          <p:nvPr/>
        </p:nvSpPr>
        <p:spPr bwMode="auto">
          <a:xfrm>
            <a:off x="2301724" y="3447989"/>
            <a:ext cx="7588552" cy="632014"/>
          </a:xfrm>
          <a:prstGeom prst="rightArrow">
            <a:avLst>
              <a:gd name="adj1" fmla="val 50000"/>
              <a:gd name="adj2" fmla="val 94224"/>
            </a:avLst>
          </a:prstGeom>
          <a:solidFill>
            <a:srgbClr val="E8E8E8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C647B1F-93ED-433C-B9BF-7327E9634914}"/>
              </a:ext>
            </a:extLst>
          </p:cNvPr>
          <p:cNvGrpSpPr/>
          <p:nvPr/>
        </p:nvGrpSpPr>
        <p:grpSpPr>
          <a:xfrm>
            <a:off x="2626718" y="3492012"/>
            <a:ext cx="1210588" cy="1188801"/>
            <a:chOff x="2864387" y="3323924"/>
            <a:chExt cx="1210588" cy="1188801"/>
          </a:xfrm>
        </p:grpSpPr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7E18A2E1-3AE6-4221-9210-5C4A6D849E7D}"/>
                </a:ext>
              </a:extLst>
            </p:cNvPr>
            <p:cNvSpPr/>
            <p:nvPr/>
          </p:nvSpPr>
          <p:spPr bwMode="auto">
            <a:xfrm>
              <a:off x="3197694" y="3323924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44A1C7B-4526-432E-ABC1-E461F665834E}"/>
                </a:ext>
              </a:extLst>
            </p:cNvPr>
            <p:cNvSpPr txBox="1"/>
            <p:nvPr/>
          </p:nvSpPr>
          <p:spPr>
            <a:xfrm>
              <a:off x="2864387" y="41126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目錄管理</a:t>
              </a: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B5E90755-39EF-443D-857A-AAD9AC68979F}"/>
              </a:ext>
            </a:extLst>
          </p:cNvPr>
          <p:cNvGrpSpPr/>
          <p:nvPr/>
        </p:nvGrpSpPr>
        <p:grpSpPr>
          <a:xfrm>
            <a:off x="3950201" y="3492011"/>
            <a:ext cx="1210588" cy="1188802"/>
            <a:chOff x="4693191" y="3323923"/>
            <a:chExt cx="1210588" cy="1188802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33ECBFED-AA24-4CC4-9150-01CAA1E3A33D}"/>
                </a:ext>
              </a:extLst>
            </p:cNvPr>
            <p:cNvSpPr/>
            <p:nvPr/>
          </p:nvSpPr>
          <p:spPr bwMode="auto">
            <a:xfrm>
              <a:off x="5026494" y="3323923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A3D35590-A4F3-4938-92DF-3D573007CEF2}"/>
                </a:ext>
              </a:extLst>
            </p:cNvPr>
            <p:cNvSpPr txBox="1"/>
            <p:nvPr/>
          </p:nvSpPr>
          <p:spPr>
            <a:xfrm>
              <a:off x="4693191" y="41126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上傳影片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CD5A1CF-F8E8-4356-8AB4-B55696631CC1}"/>
              </a:ext>
            </a:extLst>
          </p:cNvPr>
          <p:cNvGrpSpPr/>
          <p:nvPr/>
        </p:nvGrpSpPr>
        <p:grpSpPr>
          <a:xfrm>
            <a:off x="5228309" y="3492010"/>
            <a:ext cx="1322289" cy="1177067"/>
            <a:chOff x="6349255" y="3323922"/>
            <a:chExt cx="1322289" cy="1177067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4D2BBBF9-2B93-4A2E-8E00-C82CB1092AE7}"/>
                </a:ext>
              </a:extLst>
            </p:cNvPr>
            <p:cNvSpPr/>
            <p:nvPr/>
          </p:nvSpPr>
          <p:spPr bwMode="auto">
            <a:xfrm>
              <a:off x="6738416" y="3323922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BBA9AF47-151A-4C40-9992-D2361CE4976A}"/>
                </a:ext>
              </a:extLst>
            </p:cNvPr>
            <p:cNvSpPr txBox="1"/>
            <p:nvPr/>
          </p:nvSpPr>
          <p:spPr>
            <a:xfrm>
              <a:off x="6349255" y="4100879"/>
              <a:ext cx="1322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影片加值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415D145D-44B6-4318-91F6-F5A45A3C0999}"/>
              </a:ext>
            </a:extLst>
          </p:cNvPr>
          <p:cNvGrpSpPr/>
          <p:nvPr/>
        </p:nvGrpSpPr>
        <p:grpSpPr>
          <a:xfrm>
            <a:off x="6626440" y="3480273"/>
            <a:ext cx="1210588" cy="1188803"/>
            <a:chOff x="8117030" y="3323922"/>
            <a:chExt cx="1210588" cy="1188803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BD01031D-3A60-4F7B-894D-056AA4C1FEFB}"/>
                </a:ext>
              </a:extLst>
            </p:cNvPr>
            <p:cNvSpPr/>
            <p:nvPr/>
          </p:nvSpPr>
          <p:spPr bwMode="auto">
            <a:xfrm>
              <a:off x="8450338" y="3323922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AC7CB823-BFC2-48A6-8129-E06ADC898F35}"/>
                </a:ext>
              </a:extLst>
            </p:cNvPr>
            <p:cNvSpPr txBox="1"/>
            <p:nvPr/>
          </p:nvSpPr>
          <p:spPr>
            <a:xfrm>
              <a:off x="8117030" y="41126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權限管理</a:t>
              </a: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B02B9662-1CF1-4CE6-94B7-DA522E403520}"/>
              </a:ext>
            </a:extLst>
          </p:cNvPr>
          <p:cNvGrpSpPr/>
          <p:nvPr/>
        </p:nvGrpSpPr>
        <p:grpSpPr>
          <a:xfrm>
            <a:off x="7968496" y="3480273"/>
            <a:ext cx="1210588" cy="1188803"/>
            <a:chOff x="8117029" y="3323922"/>
            <a:chExt cx="1210588" cy="1188803"/>
          </a:xfrm>
        </p:grpSpPr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DC48E420-7373-4D60-BAD3-C33331651DAD}"/>
                </a:ext>
              </a:extLst>
            </p:cNvPr>
            <p:cNvSpPr/>
            <p:nvPr/>
          </p:nvSpPr>
          <p:spPr bwMode="auto">
            <a:xfrm>
              <a:off x="8450338" y="3323922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B0A9A6DA-0151-4B97-80F5-62DED7958BA3}"/>
                </a:ext>
              </a:extLst>
            </p:cNvPr>
            <p:cNvSpPr txBox="1"/>
            <p:nvPr/>
          </p:nvSpPr>
          <p:spPr>
            <a:xfrm>
              <a:off x="8117029" y="41126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檢視模式</a:t>
              </a:r>
            </a:p>
          </p:txBody>
        </p:sp>
      </p:grpSp>
      <p:sp>
        <p:nvSpPr>
          <p:cNvPr id="45" name="副標題 2">
            <a:extLst>
              <a:ext uri="{FF2B5EF4-FFF2-40B4-BE49-F238E27FC236}">
                <a16:creationId xmlns:a16="http://schemas.microsoft.com/office/drawing/2014/main" id="{6869D194-427C-4264-A908-2B2BF984DF26}"/>
              </a:ext>
            </a:extLst>
          </p:cNvPr>
          <p:cNvSpPr txBox="1">
            <a:spLocks/>
          </p:cNvSpPr>
          <p:nvPr/>
        </p:nvSpPr>
        <p:spPr>
          <a:xfrm>
            <a:off x="2688164" y="5970192"/>
            <a:ext cx="6815669" cy="632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台灣數位學習科技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標題 1">
            <a:extLst>
              <a:ext uri="{FF2B5EF4-FFF2-40B4-BE49-F238E27FC236}">
                <a16:creationId xmlns:a16="http://schemas.microsoft.com/office/drawing/2014/main" id="{16CD20C5-66BF-47D4-829E-28C687CC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950" y="1310327"/>
            <a:ext cx="7010400" cy="149750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km+ </a:t>
            </a:r>
            <a:r>
              <a:rPr lang="zh-TW" altLang="en-US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多媒體知識庫</a:t>
            </a:r>
            <a:endParaRPr lang="zh-TW" altLang="en-US" sz="4800" b="1" dirty="0">
              <a:solidFill>
                <a:srgbClr val="775E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98F139B-384F-47AA-B39B-09FC1F26687F}"/>
              </a:ext>
            </a:extLst>
          </p:cNvPr>
          <p:cNvSpPr/>
          <p:nvPr/>
        </p:nvSpPr>
        <p:spPr>
          <a:xfrm>
            <a:off x="10488272" y="6479094"/>
            <a:ext cx="1502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000" dirty="0"/>
              <a:t>http://p.fms.tw/km/1130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14BD6D-41C1-4E87-93DD-691DAB984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7402" y="5651141"/>
            <a:ext cx="824074" cy="82795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57026A4-9C49-4F40-9F44-BDC9971DDED0}"/>
              </a:ext>
            </a:extLst>
          </p:cNvPr>
          <p:cNvSpPr txBox="1"/>
          <p:nvPr/>
        </p:nvSpPr>
        <p:spPr>
          <a:xfrm>
            <a:off x="10839330" y="53358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線上手冊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14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324000" y="828000"/>
            <a:ext cx="3694348" cy="535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系統管理者角色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系統的最高權限管理者，可以執行所有的管理功能。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知識庫管理者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可以管理「知識庫」的所有功能，包括建立目錄、指定目錄管理者等。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所有成員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系統中所有的帳號。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自訂角色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常用於資料夾上傳和閱讀權限的設定。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383971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系統角色與權限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FD82D3C1-720B-4F1A-A3F0-CE4C3234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73" y="1078300"/>
            <a:ext cx="7943850" cy="48958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75BEE2B6-ED44-4F9B-80B1-F0CD8270566A}"/>
              </a:ext>
            </a:extLst>
          </p:cNvPr>
          <p:cNvGrpSpPr/>
          <p:nvPr/>
        </p:nvGrpSpPr>
        <p:grpSpPr>
          <a:xfrm>
            <a:off x="5867072" y="3995746"/>
            <a:ext cx="2431650" cy="360000"/>
            <a:chOff x="9846399" y="441219"/>
            <a:chExt cx="2181594" cy="360000"/>
          </a:xfrm>
        </p:grpSpPr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30C82D61-5ACC-4F93-98A7-D5ACD5FB96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46399" y="499807"/>
              <a:ext cx="650550" cy="16089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6652A872-69B6-49B9-BAF3-DDAEF08F92FB}"/>
                </a:ext>
              </a:extLst>
            </p:cNvPr>
            <p:cNvSpPr/>
            <p:nvPr/>
          </p:nvSpPr>
          <p:spPr>
            <a:xfrm>
              <a:off x="10342159" y="441219"/>
              <a:ext cx="1685834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知識庫管理者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A657054F-D7B4-4D5A-8464-EDB7E75C7BF1}"/>
              </a:ext>
            </a:extLst>
          </p:cNvPr>
          <p:cNvGrpSpPr/>
          <p:nvPr/>
        </p:nvGrpSpPr>
        <p:grpSpPr>
          <a:xfrm>
            <a:off x="10963372" y="2477122"/>
            <a:ext cx="998825" cy="3453810"/>
            <a:chOff x="6407120" y="4381685"/>
            <a:chExt cx="998825" cy="345381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A1A9069-ABF3-44B8-B3EC-C8FB3926A889}"/>
                </a:ext>
              </a:extLst>
            </p:cNvPr>
            <p:cNvSpPr/>
            <p:nvPr/>
          </p:nvSpPr>
          <p:spPr>
            <a:xfrm>
              <a:off x="6407120" y="4685123"/>
              <a:ext cx="641805" cy="315037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B1DC0AE0-10A3-475A-BBDA-0A10905E3572}"/>
                </a:ext>
              </a:extLst>
            </p:cNvPr>
            <p:cNvSpPr/>
            <p:nvPr/>
          </p:nvSpPr>
          <p:spPr>
            <a:xfrm>
              <a:off x="6631846" y="4381685"/>
              <a:ext cx="774099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人數</a:t>
              </a: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850AC0B-661D-464B-B59C-D1736DC10FE0}"/>
              </a:ext>
            </a:extLst>
          </p:cNvPr>
          <p:cNvGrpSpPr/>
          <p:nvPr/>
        </p:nvGrpSpPr>
        <p:grpSpPr>
          <a:xfrm>
            <a:off x="5798751" y="2896338"/>
            <a:ext cx="2237416" cy="425149"/>
            <a:chOff x="10301026" y="339028"/>
            <a:chExt cx="2326229" cy="425149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E8EF2337-D69B-45DE-B8C1-942EB0345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1026" y="543762"/>
              <a:ext cx="645550" cy="220415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FCF53EC5-C267-4F0D-9316-B6AAC26BDB53}"/>
                </a:ext>
              </a:extLst>
            </p:cNvPr>
            <p:cNvSpPr/>
            <p:nvPr/>
          </p:nvSpPr>
          <p:spPr>
            <a:xfrm>
              <a:off x="10920724" y="339028"/>
              <a:ext cx="1706531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系統管理者</a:t>
              </a: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431ACC0F-8833-46FE-9A1D-C35068B04968}"/>
              </a:ext>
            </a:extLst>
          </p:cNvPr>
          <p:cNvGrpSpPr/>
          <p:nvPr/>
        </p:nvGrpSpPr>
        <p:grpSpPr>
          <a:xfrm>
            <a:off x="4756674" y="4591492"/>
            <a:ext cx="2345457" cy="2011860"/>
            <a:chOff x="4756674" y="4497571"/>
            <a:chExt cx="2345457" cy="2011860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4A9997D9-1B53-42AE-84AE-218EFE216BEA}"/>
                </a:ext>
              </a:extLst>
            </p:cNvPr>
            <p:cNvGrpSpPr/>
            <p:nvPr/>
          </p:nvGrpSpPr>
          <p:grpSpPr>
            <a:xfrm>
              <a:off x="4756674" y="4497571"/>
              <a:ext cx="2345457" cy="2011860"/>
              <a:chOff x="6352218" y="6379238"/>
              <a:chExt cx="2345457" cy="2011860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E302FB1-403A-4E0D-8078-C84758CB8675}"/>
                  </a:ext>
                </a:extLst>
              </p:cNvPr>
              <p:cNvSpPr/>
              <p:nvPr/>
            </p:nvSpPr>
            <p:spPr>
              <a:xfrm>
                <a:off x="6352218" y="6379238"/>
                <a:ext cx="1348641" cy="13826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8" name="矩形: 圓角 47">
                <a:extLst>
                  <a:ext uri="{FF2B5EF4-FFF2-40B4-BE49-F238E27FC236}">
                    <a16:creationId xmlns:a16="http://schemas.microsoft.com/office/drawing/2014/main" id="{335B6FAB-F8DE-4D4F-A55B-22D1074896A3}"/>
                  </a:ext>
                </a:extLst>
              </p:cNvPr>
              <p:cNvSpPr/>
              <p:nvPr/>
            </p:nvSpPr>
            <p:spPr>
              <a:xfrm>
                <a:off x="7332722" y="8031098"/>
                <a:ext cx="1364953" cy="360000"/>
              </a:xfrm>
              <a:prstGeom prst="roundRect">
                <a:avLst/>
              </a:prstGeom>
              <a:solidFill>
                <a:srgbClr val="FF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自訂角色</a:t>
                </a:r>
              </a:p>
            </p:txBody>
          </p:sp>
        </p:grp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6B8A1494-A00D-4E1B-A870-5E03A49B7D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9591" y="5828502"/>
              <a:ext cx="255040" cy="344531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21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324000" y="828000"/>
            <a:ext cx="3580864" cy="559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類似檔案總管的「資料夾」觀念，提供影片、文件等多媒體的儲存與分類，以及權限設定，包括「資料夾管理者」或指定哪些人可以閱讀資料夾內的媒體。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是資料夾的分類，不能放媒體。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目錄管理者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可以建立子目錄和底下的資料夾，例如，每一個部門可以建立一個目錄並獨立管理。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目錄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2F1E849-2CFE-4E6B-A917-B2BC6142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315" y="1910508"/>
            <a:ext cx="6871976" cy="34359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9B87CAF4-C8E7-410F-A642-442EE6188355}"/>
              </a:ext>
            </a:extLst>
          </p:cNvPr>
          <p:cNvGrpSpPr/>
          <p:nvPr/>
        </p:nvGrpSpPr>
        <p:grpSpPr>
          <a:xfrm>
            <a:off x="4011532" y="2731161"/>
            <a:ext cx="1331238" cy="360000"/>
            <a:chOff x="6920242" y="262457"/>
            <a:chExt cx="1331238" cy="360000"/>
          </a:xfrm>
        </p:grpSpPr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52BBA333-D311-4A4E-9F8C-D8B3B4E9F106}"/>
                </a:ext>
              </a:extLst>
            </p:cNvPr>
            <p:cNvCxnSpPr>
              <a:cxnSpLocks/>
            </p:cNvCxnSpPr>
            <p:nvPr/>
          </p:nvCxnSpPr>
          <p:spPr>
            <a:xfrm>
              <a:off x="7465723" y="415751"/>
              <a:ext cx="785757" cy="206706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: 圓角 59">
              <a:extLst>
                <a:ext uri="{FF2B5EF4-FFF2-40B4-BE49-F238E27FC236}">
                  <a16:creationId xmlns:a16="http://schemas.microsoft.com/office/drawing/2014/main" id="{2D0A2A5E-BE92-4BB2-BD30-E07FC393A5A4}"/>
                </a:ext>
              </a:extLst>
            </p:cNvPr>
            <p:cNvSpPr/>
            <p:nvPr/>
          </p:nvSpPr>
          <p:spPr>
            <a:xfrm>
              <a:off x="6920242" y="262457"/>
              <a:ext cx="921405" cy="360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目錄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B994451-EEC7-4A69-817C-5BCA25420887}"/>
              </a:ext>
            </a:extLst>
          </p:cNvPr>
          <p:cNvGrpSpPr/>
          <p:nvPr/>
        </p:nvGrpSpPr>
        <p:grpSpPr>
          <a:xfrm>
            <a:off x="6590901" y="3584599"/>
            <a:ext cx="1393587" cy="499288"/>
            <a:chOff x="6092163" y="720997"/>
            <a:chExt cx="1393587" cy="499288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411B3188-72A2-4DBD-B033-5FE92D69F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163" y="775696"/>
              <a:ext cx="777922" cy="444589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: 圓角 33">
              <a:extLst>
                <a:ext uri="{FF2B5EF4-FFF2-40B4-BE49-F238E27FC236}">
                  <a16:creationId xmlns:a16="http://schemas.microsoft.com/office/drawing/2014/main" id="{A664D03C-4334-4573-83D8-FDEFDF55DB0D}"/>
                </a:ext>
              </a:extLst>
            </p:cNvPr>
            <p:cNvSpPr/>
            <p:nvPr/>
          </p:nvSpPr>
          <p:spPr>
            <a:xfrm>
              <a:off x="6478097" y="720997"/>
              <a:ext cx="1007653" cy="360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資料夾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2F8D3F07-C452-41C5-B267-DCFD94F95AD3}"/>
              </a:ext>
            </a:extLst>
          </p:cNvPr>
          <p:cNvGrpSpPr/>
          <p:nvPr/>
        </p:nvGrpSpPr>
        <p:grpSpPr>
          <a:xfrm>
            <a:off x="3761524" y="4689255"/>
            <a:ext cx="1707753" cy="460179"/>
            <a:chOff x="6543727" y="184051"/>
            <a:chExt cx="1707753" cy="460179"/>
          </a:xfrm>
        </p:grpSpPr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12A784D5-6B20-4954-9872-2A6F5AD36B01}"/>
                </a:ext>
              </a:extLst>
            </p:cNvPr>
            <p:cNvCxnSpPr>
              <a:cxnSpLocks/>
            </p:cNvCxnSpPr>
            <p:nvPr/>
          </p:nvCxnSpPr>
          <p:spPr>
            <a:xfrm>
              <a:off x="7574088" y="364051"/>
              <a:ext cx="677392" cy="280179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: 圓角 39">
              <a:extLst>
                <a:ext uri="{FF2B5EF4-FFF2-40B4-BE49-F238E27FC236}">
                  <a16:creationId xmlns:a16="http://schemas.microsoft.com/office/drawing/2014/main" id="{6E2E7CC9-DFC5-463A-8F66-2CD8B766D95D}"/>
                </a:ext>
              </a:extLst>
            </p:cNvPr>
            <p:cNvSpPr/>
            <p:nvPr/>
          </p:nvSpPr>
          <p:spPr>
            <a:xfrm>
              <a:off x="6543727" y="184051"/>
              <a:ext cx="1292470" cy="360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權限圖示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A1140532-8ABF-4A52-8BF3-380BFAEB6F2B}"/>
              </a:ext>
            </a:extLst>
          </p:cNvPr>
          <p:cNvGrpSpPr/>
          <p:nvPr/>
        </p:nvGrpSpPr>
        <p:grpSpPr>
          <a:xfrm>
            <a:off x="9379270" y="3615050"/>
            <a:ext cx="1331238" cy="360000"/>
            <a:chOff x="6920242" y="262457"/>
            <a:chExt cx="1331238" cy="360000"/>
          </a:xfrm>
        </p:grpSpPr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06D54671-7108-43C6-8F94-051B86173C70}"/>
                </a:ext>
              </a:extLst>
            </p:cNvPr>
            <p:cNvCxnSpPr>
              <a:cxnSpLocks/>
            </p:cNvCxnSpPr>
            <p:nvPr/>
          </p:nvCxnSpPr>
          <p:spPr>
            <a:xfrm>
              <a:off x="7465723" y="415751"/>
              <a:ext cx="785757" cy="20670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: 圓角 42">
              <a:extLst>
                <a:ext uri="{FF2B5EF4-FFF2-40B4-BE49-F238E27FC236}">
                  <a16:creationId xmlns:a16="http://schemas.microsoft.com/office/drawing/2014/main" id="{388651B6-CFC0-4B92-B5F1-134C66EF6CE8}"/>
                </a:ext>
              </a:extLst>
            </p:cNvPr>
            <p:cNvSpPr/>
            <p:nvPr/>
          </p:nvSpPr>
          <p:spPr>
            <a:xfrm>
              <a:off x="6920242" y="262457"/>
              <a:ext cx="9214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B20A8E79-535E-4C0A-8AE0-260DE533E1DA}"/>
              </a:ext>
            </a:extLst>
          </p:cNvPr>
          <p:cNvGrpSpPr/>
          <p:nvPr/>
        </p:nvGrpSpPr>
        <p:grpSpPr>
          <a:xfrm>
            <a:off x="4023305" y="3615050"/>
            <a:ext cx="1331238" cy="376011"/>
            <a:chOff x="6871393" y="246037"/>
            <a:chExt cx="1331238" cy="376011"/>
          </a:xfrm>
        </p:grpSpPr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75AF7E71-F533-4304-B202-2A4A2155C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239" y="246037"/>
              <a:ext cx="677392" cy="27583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: 圓角 45">
              <a:extLst>
                <a:ext uri="{FF2B5EF4-FFF2-40B4-BE49-F238E27FC236}">
                  <a16:creationId xmlns:a16="http://schemas.microsoft.com/office/drawing/2014/main" id="{6B899DE8-4C81-4E9A-B992-66BB495BD4E0}"/>
                </a:ext>
              </a:extLst>
            </p:cNvPr>
            <p:cNvSpPr/>
            <p:nvPr/>
          </p:nvSpPr>
          <p:spPr>
            <a:xfrm>
              <a:off x="6871393" y="262048"/>
              <a:ext cx="9214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移動</a:t>
              </a: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2F20383B-1F7F-4D94-B6FC-23C1120F5DC8}"/>
              </a:ext>
            </a:extLst>
          </p:cNvPr>
          <p:cNvGrpSpPr/>
          <p:nvPr/>
        </p:nvGrpSpPr>
        <p:grpSpPr>
          <a:xfrm>
            <a:off x="7410861" y="1977318"/>
            <a:ext cx="1218886" cy="601104"/>
            <a:chOff x="6154867" y="646530"/>
            <a:chExt cx="1218886" cy="601104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11FD4D79-F5E8-4C23-9B00-E1008CDB20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4867" y="785818"/>
              <a:ext cx="446599" cy="46181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: 圓角 33">
              <a:extLst>
                <a:ext uri="{FF2B5EF4-FFF2-40B4-BE49-F238E27FC236}">
                  <a16:creationId xmlns:a16="http://schemas.microsoft.com/office/drawing/2014/main" id="{FDD560D5-B14D-406C-BEEA-65D7C1C7A20C}"/>
                </a:ext>
              </a:extLst>
            </p:cNvPr>
            <p:cNvSpPr/>
            <p:nvPr/>
          </p:nvSpPr>
          <p:spPr>
            <a:xfrm>
              <a:off x="6366100" y="646530"/>
              <a:ext cx="1007653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</a:t>
              </a: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FBF63EA1-9D0F-454A-ADE2-7D61224F38D2}"/>
              </a:ext>
            </a:extLst>
          </p:cNvPr>
          <p:cNvGrpSpPr/>
          <p:nvPr/>
        </p:nvGrpSpPr>
        <p:grpSpPr>
          <a:xfrm>
            <a:off x="10587810" y="2097870"/>
            <a:ext cx="1257523" cy="480552"/>
            <a:chOff x="6993957" y="141905"/>
            <a:chExt cx="1257523" cy="480552"/>
          </a:xfrm>
        </p:grpSpPr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957EAFB4-93CF-4EA4-9D1A-7B60FCEC9FC5}"/>
                </a:ext>
              </a:extLst>
            </p:cNvPr>
            <p:cNvCxnSpPr>
              <a:cxnSpLocks/>
            </p:cNvCxnSpPr>
            <p:nvPr/>
          </p:nvCxnSpPr>
          <p:spPr>
            <a:xfrm>
              <a:off x="7841647" y="381353"/>
              <a:ext cx="409833" cy="241104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: 圓角 42">
              <a:extLst>
                <a:ext uri="{FF2B5EF4-FFF2-40B4-BE49-F238E27FC236}">
                  <a16:creationId xmlns:a16="http://schemas.microsoft.com/office/drawing/2014/main" id="{F6CABBE0-686D-4810-88E0-1582EACF783C}"/>
                </a:ext>
              </a:extLst>
            </p:cNvPr>
            <p:cNvSpPr/>
            <p:nvPr/>
          </p:nvSpPr>
          <p:spPr>
            <a:xfrm>
              <a:off x="6993957" y="141905"/>
              <a:ext cx="9214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縮合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19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資料夾管理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0167EC-4172-458D-92C9-7A7226A5FC67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D2493B-EB9D-4F70-B98F-5D6451E303F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225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設定目錄管理者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D05A12B-6A88-4BA1-BE84-039BD220B477}"/>
              </a:ext>
            </a:extLst>
          </p:cNvPr>
          <p:cNvSpPr txBox="1"/>
          <p:nvPr/>
        </p:nvSpPr>
        <p:spPr>
          <a:xfrm>
            <a:off x="324000" y="828000"/>
            <a:ext cx="3196777" cy="449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在目錄的工具選單中，透過「設定」功能指定，可應用在單位內自行管理媒體，包括建立子目錄和資料夾。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小提醒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資料夾的閱讀權限，只和資料夾的權限設定有關，因此，目錄管理者不一定可以進入資料夾，但可以設定資料夾的管理者。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761DCAF5-2CAD-4E0A-8FAA-BE236B44E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3148" y="279077"/>
            <a:ext cx="6000906" cy="38708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CC486698-F4BC-4E59-AFBC-964BC9B1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36" y="3004457"/>
            <a:ext cx="5134761" cy="37832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E310670-71D9-4911-B074-0942F66186D3}"/>
              </a:ext>
            </a:extLst>
          </p:cNvPr>
          <p:cNvCxnSpPr>
            <a:cxnSpLocks/>
          </p:cNvCxnSpPr>
          <p:nvPr/>
        </p:nvCxnSpPr>
        <p:spPr>
          <a:xfrm>
            <a:off x="10694324" y="1946958"/>
            <a:ext cx="587400" cy="535051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E38F33EE-3F90-4490-AB43-01C0F904D518}"/>
              </a:ext>
            </a:extLst>
          </p:cNvPr>
          <p:cNvGrpSpPr/>
          <p:nvPr/>
        </p:nvGrpSpPr>
        <p:grpSpPr>
          <a:xfrm>
            <a:off x="6407018" y="4079903"/>
            <a:ext cx="1883596" cy="640339"/>
            <a:chOff x="4327723" y="2198428"/>
            <a:chExt cx="1883596" cy="640339"/>
          </a:xfrm>
        </p:grpSpPr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70E35355-0848-4389-82A0-07378BC82E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27723" y="2198428"/>
              <a:ext cx="569160" cy="38182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: 圓角 33">
              <a:extLst>
                <a:ext uri="{FF2B5EF4-FFF2-40B4-BE49-F238E27FC236}">
                  <a16:creationId xmlns:a16="http://schemas.microsoft.com/office/drawing/2014/main" id="{E08E4F5C-A795-451E-81BA-DAF3BC2A299C}"/>
                </a:ext>
              </a:extLst>
            </p:cNvPr>
            <p:cNvSpPr/>
            <p:nvPr/>
          </p:nvSpPr>
          <p:spPr>
            <a:xfrm>
              <a:off x="4779097" y="2478767"/>
              <a:ext cx="1432222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搜尋帳號</a:t>
              </a:r>
            </a:p>
          </p:txBody>
        </p:sp>
      </p:grp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6A757579-38CD-4E9D-A549-2401CD667756}"/>
              </a:ext>
            </a:extLst>
          </p:cNvPr>
          <p:cNvCxnSpPr>
            <a:cxnSpLocks/>
          </p:cNvCxnSpPr>
          <p:nvPr/>
        </p:nvCxnSpPr>
        <p:spPr>
          <a:xfrm flipH="1">
            <a:off x="9422876" y="2750760"/>
            <a:ext cx="926353" cy="535051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9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 fontScale="90000"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建立目錄、資料夾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6008F19-60CB-4E1D-AEF6-5467540B56C3}"/>
              </a:ext>
            </a:extLst>
          </p:cNvPr>
          <p:cNvSpPr txBox="1"/>
          <p:nvPr/>
        </p:nvSpPr>
        <p:spPr>
          <a:xfrm>
            <a:off x="324000" y="828000"/>
            <a:ext cx="3741428" cy="559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誰可以建立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系統管理者、知識庫管理者、目錄管理者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僅能管理負責的目錄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在工具下拉選單，執行「基本設定」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透過拖曳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下拉工具列的「移動」功能。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檢視介面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切換成階層式樹狀結構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一層一層瀏覽。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C4FD0B0-B3ED-46C2-850E-2ECBAEAC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0028" y="1910508"/>
            <a:ext cx="6871976" cy="34359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14C2A2BB-32AA-49C2-9397-DDFEC9ECDD67}"/>
              </a:ext>
            </a:extLst>
          </p:cNvPr>
          <p:cNvGrpSpPr/>
          <p:nvPr/>
        </p:nvGrpSpPr>
        <p:grpSpPr>
          <a:xfrm>
            <a:off x="7247574" y="1977318"/>
            <a:ext cx="1218886" cy="601104"/>
            <a:chOff x="6154867" y="646530"/>
            <a:chExt cx="1218886" cy="601104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3F7C04C3-CE02-43CC-B9C1-94B6D7EF6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4867" y="785818"/>
              <a:ext cx="446599" cy="46181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: 圓角 33">
              <a:extLst>
                <a:ext uri="{FF2B5EF4-FFF2-40B4-BE49-F238E27FC236}">
                  <a16:creationId xmlns:a16="http://schemas.microsoft.com/office/drawing/2014/main" id="{3105EBF4-05BA-45AE-B325-01121EBF1F19}"/>
                </a:ext>
              </a:extLst>
            </p:cNvPr>
            <p:cNvSpPr/>
            <p:nvPr/>
          </p:nvSpPr>
          <p:spPr>
            <a:xfrm>
              <a:off x="6366100" y="646530"/>
              <a:ext cx="1007653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65F41A6F-2B14-4AAD-9889-695CB7ED79F6}"/>
              </a:ext>
            </a:extLst>
          </p:cNvPr>
          <p:cNvGrpSpPr/>
          <p:nvPr/>
        </p:nvGrpSpPr>
        <p:grpSpPr>
          <a:xfrm>
            <a:off x="9101012" y="2315982"/>
            <a:ext cx="2258609" cy="735562"/>
            <a:chOff x="5250928" y="614998"/>
            <a:chExt cx="2258609" cy="735562"/>
          </a:xfrm>
        </p:grpSpPr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3AD1BB94-8025-4976-B4B1-FE1E16521895}"/>
                </a:ext>
              </a:extLst>
            </p:cNvPr>
            <p:cNvCxnSpPr>
              <a:cxnSpLocks/>
            </p:cNvCxnSpPr>
            <p:nvPr/>
          </p:nvCxnSpPr>
          <p:spPr>
            <a:xfrm>
              <a:off x="7129550" y="877438"/>
              <a:ext cx="379987" cy="47312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: 圓角 33">
              <a:extLst>
                <a:ext uri="{FF2B5EF4-FFF2-40B4-BE49-F238E27FC236}">
                  <a16:creationId xmlns:a16="http://schemas.microsoft.com/office/drawing/2014/main" id="{60F43FF6-9783-43CB-9587-3FB90107D6A4}"/>
                </a:ext>
              </a:extLst>
            </p:cNvPr>
            <p:cNvSpPr/>
            <p:nvPr/>
          </p:nvSpPr>
          <p:spPr>
            <a:xfrm>
              <a:off x="5250928" y="614998"/>
              <a:ext cx="2030484" cy="391599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子目錄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資料夾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666A746-8811-4CDD-A591-0E3BFE084792}"/>
              </a:ext>
            </a:extLst>
          </p:cNvPr>
          <p:cNvGrpSpPr/>
          <p:nvPr/>
        </p:nvGrpSpPr>
        <p:grpSpPr>
          <a:xfrm>
            <a:off x="9399393" y="3119857"/>
            <a:ext cx="1198516" cy="622440"/>
            <a:chOff x="6311021" y="728120"/>
            <a:chExt cx="1198516" cy="622440"/>
          </a:xfrm>
        </p:grpSpPr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5E0D1177-FDD7-4DBD-AEE5-E31B9970D1A4}"/>
                </a:ext>
              </a:extLst>
            </p:cNvPr>
            <p:cNvCxnSpPr>
              <a:cxnSpLocks/>
            </p:cNvCxnSpPr>
            <p:nvPr/>
          </p:nvCxnSpPr>
          <p:spPr>
            <a:xfrm>
              <a:off x="7127812" y="1006530"/>
              <a:ext cx="381725" cy="34403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: 圓角 33">
              <a:extLst>
                <a:ext uri="{FF2B5EF4-FFF2-40B4-BE49-F238E27FC236}">
                  <a16:creationId xmlns:a16="http://schemas.microsoft.com/office/drawing/2014/main" id="{BF4D9637-B653-40B0-BB5A-F699CD945670}"/>
                </a:ext>
              </a:extLst>
            </p:cNvPr>
            <p:cNvSpPr/>
            <p:nvPr/>
          </p:nvSpPr>
          <p:spPr>
            <a:xfrm>
              <a:off x="6311021" y="728120"/>
              <a:ext cx="1007653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F931BA42-FB33-4BFE-A917-2B4AC525CF6C}"/>
              </a:ext>
            </a:extLst>
          </p:cNvPr>
          <p:cNvGrpSpPr/>
          <p:nvPr/>
        </p:nvGrpSpPr>
        <p:grpSpPr>
          <a:xfrm>
            <a:off x="3860018" y="3615050"/>
            <a:ext cx="1331238" cy="376011"/>
            <a:chOff x="6871393" y="246037"/>
            <a:chExt cx="1331238" cy="376011"/>
          </a:xfrm>
        </p:grpSpPr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3BD73A1A-B9C0-4A46-A3D1-02D610A3F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239" y="246037"/>
              <a:ext cx="677392" cy="27583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: 圓角 45">
              <a:extLst>
                <a:ext uri="{FF2B5EF4-FFF2-40B4-BE49-F238E27FC236}">
                  <a16:creationId xmlns:a16="http://schemas.microsoft.com/office/drawing/2014/main" id="{50B73EFC-2470-446F-8A3F-8E3B40D78805}"/>
                </a:ext>
              </a:extLst>
            </p:cNvPr>
            <p:cNvSpPr/>
            <p:nvPr/>
          </p:nvSpPr>
          <p:spPr>
            <a:xfrm>
              <a:off x="6871393" y="262048"/>
              <a:ext cx="9214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移動</a:t>
              </a: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42CB66D6-F484-4512-9618-59AFA5FFF255}"/>
              </a:ext>
            </a:extLst>
          </p:cNvPr>
          <p:cNvGrpSpPr/>
          <p:nvPr/>
        </p:nvGrpSpPr>
        <p:grpSpPr>
          <a:xfrm>
            <a:off x="9902729" y="1474932"/>
            <a:ext cx="1590839" cy="1068944"/>
            <a:chOff x="5918699" y="281616"/>
            <a:chExt cx="1590839" cy="1068944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63D5E446-0F86-4981-B395-0F9F623EE756}"/>
                </a:ext>
              </a:extLst>
            </p:cNvPr>
            <p:cNvCxnSpPr>
              <a:cxnSpLocks/>
            </p:cNvCxnSpPr>
            <p:nvPr/>
          </p:nvCxnSpPr>
          <p:spPr>
            <a:xfrm>
              <a:off x="7104601" y="641616"/>
              <a:ext cx="404937" cy="708944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: 圓角 33">
              <a:extLst>
                <a:ext uri="{FF2B5EF4-FFF2-40B4-BE49-F238E27FC236}">
                  <a16:creationId xmlns:a16="http://schemas.microsoft.com/office/drawing/2014/main" id="{E2492C45-BA98-46B6-91EF-02033046091D}"/>
                </a:ext>
              </a:extLst>
            </p:cNvPr>
            <p:cNvSpPr/>
            <p:nvPr/>
          </p:nvSpPr>
          <p:spPr>
            <a:xfrm>
              <a:off x="5918699" y="281616"/>
              <a:ext cx="149973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切換檢視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2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資料夾權限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0512EB1-0F86-4E14-A535-713539F38B02}"/>
              </a:ext>
            </a:extLst>
          </p:cNvPr>
          <p:cNvSpPr txBox="1"/>
          <p:nvPr/>
        </p:nvSpPr>
        <p:spPr>
          <a:xfrm>
            <a:off x="324000" y="828000"/>
            <a:ext cx="3124454" cy="522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每個資料夾可以獨立設定，由資料夾管理者負責。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誰可以管理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資料夾管理者，可以指定多位。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誰可以上傳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透過上傳權限設定，可以用角色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指定帳號的方式。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誰可以閱讀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透過閱讀權限設定，以角色設定為主。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DC187D9-482A-4077-A2EA-11D0F1DD0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078300"/>
            <a:ext cx="5609524" cy="48857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CFC251B8-8774-473A-ACFB-9FC16D5A93E2}"/>
              </a:ext>
            </a:extLst>
          </p:cNvPr>
          <p:cNvGrpSpPr/>
          <p:nvPr/>
        </p:nvGrpSpPr>
        <p:grpSpPr>
          <a:xfrm>
            <a:off x="9457063" y="1202800"/>
            <a:ext cx="1218886" cy="601104"/>
            <a:chOff x="6154867" y="646530"/>
            <a:chExt cx="1218886" cy="601104"/>
          </a:xfrm>
        </p:grpSpPr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A5D460A3-314E-4FD8-8406-7012A8B8BF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4867" y="785818"/>
              <a:ext cx="446599" cy="46181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: 圓角 33">
              <a:extLst>
                <a:ext uri="{FF2B5EF4-FFF2-40B4-BE49-F238E27FC236}">
                  <a16:creationId xmlns:a16="http://schemas.microsoft.com/office/drawing/2014/main" id="{7EC08EE3-5A0E-4C82-9E47-25EE3166A6F9}"/>
                </a:ext>
              </a:extLst>
            </p:cNvPr>
            <p:cNvSpPr/>
            <p:nvPr/>
          </p:nvSpPr>
          <p:spPr>
            <a:xfrm>
              <a:off x="6366100" y="646530"/>
              <a:ext cx="1007653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管理者</a:t>
              </a: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7C8E0D0C-F049-4694-8E18-D1AA20913FC2}"/>
              </a:ext>
            </a:extLst>
          </p:cNvPr>
          <p:cNvGrpSpPr/>
          <p:nvPr/>
        </p:nvGrpSpPr>
        <p:grpSpPr>
          <a:xfrm>
            <a:off x="4411946" y="4076342"/>
            <a:ext cx="1856378" cy="470147"/>
            <a:chOff x="6266998" y="-48137"/>
            <a:chExt cx="1856378" cy="470147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C0E84293-D478-429B-8396-61B1E6560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4244" y="-48137"/>
              <a:ext cx="539132" cy="31478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: 圓角 33">
              <a:extLst>
                <a:ext uri="{FF2B5EF4-FFF2-40B4-BE49-F238E27FC236}">
                  <a16:creationId xmlns:a16="http://schemas.microsoft.com/office/drawing/2014/main" id="{198EFB5D-B5F6-4AAF-8097-31983D04D24B}"/>
                </a:ext>
              </a:extLst>
            </p:cNvPr>
            <p:cNvSpPr/>
            <p:nvPr/>
          </p:nvSpPr>
          <p:spPr>
            <a:xfrm>
              <a:off x="6266998" y="62010"/>
              <a:ext cx="151173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閱讀權限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FC0678C4-A206-45A9-BA96-4D7120174BD8}"/>
              </a:ext>
            </a:extLst>
          </p:cNvPr>
          <p:cNvGrpSpPr/>
          <p:nvPr/>
        </p:nvGrpSpPr>
        <p:grpSpPr>
          <a:xfrm>
            <a:off x="4617079" y="1803904"/>
            <a:ext cx="1638984" cy="614402"/>
            <a:chOff x="6563647" y="-368364"/>
            <a:chExt cx="1638984" cy="614402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5EB05E68-715F-442B-AAFE-BBCCB327D2A3}"/>
                </a:ext>
              </a:extLst>
            </p:cNvPr>
            <p:cNvCxnSpPr>
              <a:cxnSpLocks/>
            </p:cNvCxnSpPr>
            <p:nvPr/>
          </p:nvCxnSpPr>
          <p:spPr>
            <a:xfrm>
              <a:off x="7697920" y="-188364"/>
              <a:ext cx="504711" cy="43440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: 圓角 45">
              <a:extLst>
                <a:ext uri="{FF2B5EF4-FFF2-40B4-BE49-F238E27FC236}">
                  <a16:creationId xmlns:a16="http://schemas.microsoft.com/office/drawing/2014/main" id="{9B4FFFD6-3A2A-40AF-8FC0-1130C0E0A41D}"/>
                </a:ext>
              </a:extLst>
            </p:cNvPr>
            <p:cNvSpPr/>
            <p:nvPr/>
          </p:nvSpPr>
          <p:spPr>
            <a:xfrm>
              <a:off x="6563647" y="-368364"/>
              <a:ext cx="1413268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上傳權限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43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內容管理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CA194A-D592-4332-83D5-9B0737B0C630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836D01-7D75-4356-B440-AF77CF152E22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370456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4433</TotalTime>
  <Words>687</Words>
  <Application>Microsoft Office PowerPoint</Application>
  <PresentationFormat>寬螢幕</PresentationFormat>
  <Paragraphs>119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微軟正黑體</vt:lpstr>
      <vt:lpstr>標楷體</vt:lpstr>
      <vt:lpstr>Arial</vt:lpstr>
      <vt:lpstr>Calibri</vt:lpstr>
      <vt:lpstr>Calibri Light</vt:lpstr>
      <vt:lpstr>回顧</vt:lpstr>
      <vt:lpstr>知識庫管理</vt:lpstr>
      <vt:lpstr>km+ 多媒體知識庫</vt:lpstr>
      <vt:lpstr>系統角色與權限</vt:lpstr>
      <vt:lpstr>資料夾 / 目錄</vt:lpstr>
      <vt:lpstr>目錄 / 資料夾管理</vt:lpstr>
      <vt:lpstr>設定目錄管理者</vt:lpstr>
      <vt:lpstr>建立目錄、資料夾</vt:lpstr>
      <vt:lpstr>資料夾權限</vt:lpstr>
      <vt:lpstr>內容管理</vt:lpstr>
      <vt:lpstr>上傳 EverCam</vt:lpstr>
      <vt:lpstr>建立索引</vt:lpstr>
      <vt:lpstr>設計影片問答</vt:lpstr>
      <vt:lpstr>分享 / 嵌入影片</vt:lpstr>
      <vt:lpstr>排序文件</vt:lpstr>
      <vt:lpstr>更多的教學 請參考線上手冊與教學影片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Chang Jimmy</dc:creator>
  <cp:lastModifiedBy>水匚隹 孫</cp:lastModifiedBy>
  <cp:revision>350</cp:revision>
  <cp:lastPrinted>2018-05-17T02:44:20Z</cp:lastPrinted>
  <dcterms:created xsi:type="dcterms:W3CDTF">2018-04-20T01:15:30Z</dcterms:created>
  <dcterms:modified xsi:type="dcterms:W3CDTF">2020-12-09T05:44:22Z</dcterms:modified>
</cp:coreProperties>
</file>